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496" r:id="rId1"/>
  </p:sldMasterIdLst>
  <p:notesMasterIdLst>
    <p:notesMasterId r:id="rId30"/>
  </p:notesMasterIdLst>
  <p:handoutMasterIdLst>
    <p:handoutMasterId r:id="rId31"/>
  </p:handoutMasterIdLst>
  <p:sldIdLst>
    <p:sldId id="294" r:id="rId2"/>
    <p:sldId id="408" r:id="rId3"/>
    <p:sldId id="537" r:id="rId4"/>
    <p:sldId id="410" r:id="rId5"/>
    <p:sldId id="489" r:id="rId6"/>
    <p:sldId id="515" r:id="rId7"/>
    <p:sldId id="516" r:id="rId8"/>
    <p:sldId id="490" r:id="rId9"/>
    <p:sldId id="540" r:id="rId10"/>
    <p:sldId id="538" r:id="rId11"/>
    <p:sldId id="546" r:id="rId12"/>
    <p:sldId id="536" r:id="rId13"/>
    <p:sldId id="520" r:id="rId14"/>
    <p:sldId id="521" r:id="rId15"/>
    <p:sldId id="539" r:id="rId16"/>
    <p:sldId id="535" r:id="rId17"/>
    <p:sldId id="541" r:id="rId18"/>
    <p:sldId id="543" r:id="rId19"/>
    <p:sldId id="545" r:id="rId20"/>
    <p:sldId id="527" r:id="rId21"/>
    <p:sldId id="525" r:id="rId22"/>
    <p:sldId id="542" r:id="rId23"/>
    <p:sldId id="528" r:id="rId24"/>
    <p:sldId id="529" r:id="rId25"/>
    <p:sldId id="531" r:id="rId26"/>
    <p:sldId id="532" r:id="rId27"/>
    <p:sldId id="530" r:id="rId28"/>
    <p:sldId id="496" r:id="rId29"/>
  </p:sldIdLst>
  <p:sldSz cx="9144000" cy="6858000" type="screen4x3"/>
  <p:notesSz cx="6799263" cy="99298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660066"/>
    <a:srgbClr val="6B2D9F"/>
    <a:srgbClr val="CCFF33"/>
    <a:srgbClr val="FFFFFF"/>
    <a:srgbClr val="FF7C80"/>
    <a:srgbClr val="E87CAA"/>
    <a:srgbClr val="0099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95" autoAdjust="0"/>
    <p:restoredTop sz="94660"/>
  </p:normalViewPr>
  <p:slideViewPr>
    <p:cSldViewPr>
      <p:cViewPr varScale="1">
        <p:scale>
          <a:sx n="69" d="100"/>
          <a:sy n="69" d="100"/>
        </p:scale>
        <p:origin x="1506"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imadri\Desktop\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col"/>
        <c:grouping val="clustered"/>
        <c:varyColors val="0"/>
        <c:ser>
          <c:idx val="0"/>
          <c:order val="0"/>
          <c:spPr>
            <a:solidFill>
              <a:srgbClr val="002060"/>
            </a:solidFill>
          </c:spPr>
          <c:invertIfNegative val="0"/>
          <c:dLbls>
            <c:spPr>
              <a:noFill/>
              <a:ln>
                <a:noFill/>
              </a:ln>
              <a:effectLst/>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Sheet1!$A$1:$L$1</c:f>
              <c:strCache>
                <c:ptCount val="12"/>
                <c:pt idx="0">
                  <c:v>April, 2018</c:v>
                </c:pt>
                <c:pt idx="1">
                  <c:v>May, 2018</c:v>
                </c:pt>
                <c:pt idx="2">
                  <c:v>June, 2018</c:v>
                </c:pt>
                <c:pt idx="3">
                  <c:v>July, 2018</c:v>
                </c:pt>
                <c:pt idx="4">
                  <c:v>August, 2018</c:v>
                </c:pt>
                <c:pt idx="5">
                  <c:v>September, 2018</c:v>
                </c:pt>
                <c:pt idx="6">
                  <c:v>October, 2018</c:v>
                </c:pt>
                <c:pt idx="7">
                  <c:v>November, 2018</c:v>
                </c:pt>
                <c:pt idx="8">
                  <c:v>December, 2018</c:v>
                </c:pt>
                <c:pt idx="9">
                  <c:v>January, 2019</c:v>
                </c:pt>
                <c:pt idx="10">
                  <c:v>February, 2019</c:v>
                </c:pt>
                <c:pt idx="11">
                  <c:v>March, 2019</c:v>
                </c:pt>
              </c:strCache>
            </c:strRef>
          </c:cat>
          <c:val>
            <c:numRef>
              <c:f>Sheet1!$A$2:$L$2</c:f>
              <c:numCache>
                <c:formatCode>General</c:formatCode>
                <c:ptCount val="12"/>
                <c:pt idx="0">
                  <c:v>74697</c:v>
                </c:pt>
                <c:pt idx="1">
                  <c:v>73670</c:v>
                </c:pt>
                <c:pt idx="2">
                  <c:v>70602</c:v>
                </c:pt>
                <c:pt idx="3">
                  <c:v>76544</c:v>
                </c:pt>
                <c:pt idx="4">
                  <c:v>77327</c:v>
                </c:pt>
                <c:pt idx="5">
                  <c:v>78658</c:v>
                </c:pt>
                <c:pt idx="6">
                  <c:v>78708</c:v>
                </c:pt>
                <c:pt idx="7">
                  <c:v>74512</c:v>
                </c:pt>
                <c:pt idx="8">
                  <c:v>75104</c:v>
                </c:pt>
                <c:pt idx="9">
                  <c:v>75432</c:v>
                </c:pt>
                <c:pt idx="10">
                  <c:v>75861</c:v>
                </c:pt>
                <c:pt idx="11">
                  <c:v>76544</c:v>
                </c:pt>
              </c:numCache>
            </c:numRef>
          </c:val>
          <c:extLst>
            <c:ext xmlns:c16="http://schemas.microsoft.com/office/drawing/2014/chart" uri="{C3380CC4-5D6E-409C-BE32-E72D297353CC}">
              <c16:uniqueId val="{00000000-E6E6-4E41-AEA9-3D9CA1882D87}"/>
            </c:ext>
          </c:extLst>
        </c:ser>
        <c:dLbls>
          <c:showLegendKey val="0"/>
          <c:showVal val="0"/>
          <c:showCatName val="0"/>
          <c:showSerName val="0"/>
          <c:showPercent val="0"/>
          <c:showBubbleSize val="0"/>
        </c:dLbls>
        <c:gapWidth val="150"/>
        <c:axId val="59740544"/>
        <c:axId val="59742080"/>
      </c:barChart>
      <c:catAx>
        <c:axId val="59740544"/>
        <c:scaling>
          <c:orientation val="minMax"/>
        </c:scaling>
        <c:delete val="0"/>
        <c:axPos val="b"/>
        <c:numFmt formatCode="General" sourceLinked="0"/>
        <c:majorTickMark val="out"/>
        <c:minorTickMark val="none"/>
        <c:tickLblPos val="nextTo"/>
        <c:crossAx val="59742080"/>
        <c:crosses val="autoZero"/>
        <c:auto val="1"/>
        <c:lblAlgn val="ctr"/>
        <c:lblOffset val="100"/>
        <c:noMultiLvlLbl val="0"/>
      </c:catAx>
      <c:valAx>
        <c:axId val="59742080"/>
        <c:scaling>
          <c:orientation val="minMax"/>
        </c:scaling>
        <c:delete val="0"/>
        <c:axPos val="l"/>
        <c:numFmt formatCode="General" sourceLinked="1"/>
        <c:majorTickMark val="out"/>
        <c:minorTickMark val="none"/>
        <c:tickLblPos val="nextTo"/>
        <c:crossAx val="59740544"/>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945501" cy="495379"/>
          </a:xfrm>
          <a:prstGeom prst="rect">
            <a:avLst/>
          </a:prstGeom>
        </p:spPr>
        <p:txBody>
          <a:bodyPr vert="horz" lIns="93662" tIns="46831" rIns="93662" bIns="46831"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852178" y="3"/>
            <a:ext cx="2945501" cy="495379"/>
          </a:xfrm>
          <a:prstGeom prst="rect">
            <a:avLst/>
          </a:prstGeom>
        </p:spPr>
        <p:txBody>
          <a:bodyPr vert="horz" lIns="93662" tIns="46831" rIns="93662" bIns="46831" rtlCol="0"/>
          <a:lstStyle>
            <a:lvl1pPr algn="r">
              <a:defRPr sz="1200">
                <a:latin typeface="Arial" charset="0"/>
                <a:cs typeface="Arial" charset="0"/>
              </a:defRPr>
            </a:lvl1pPr>
          </a:lstStyle>
          <a:p>
            <a:pPr>
              <a:defRPr/>
            </a:pPr>
            <a:fld id="{C0683950-C5AD-4A07-8F2E-9236F59EC7A2}" type="datetimeFigureOut">
              <a:rPr lang="en-US"/>
              <a:pPr>
                <a:defRPr/>
              </a:pPr>
              <a:t>5/27/2019</a:t>
            </a:fld>
            <a:endParaRPr lang="en-US"/>
          </a:p>
        </p:txBody>
      </p:sp>
      <p:sp>
        <p:nvSpPr>
          <p:cNvPr id="4" name="Footer Placeholder 3"/>
          <p:cNvSpPr>
            <a:spLocks noGrp="1"/>
          </p:cNvSpPr>
          <p:nvPr>
            <p:ph type="ftr" sz="quarter" idx="2"/>
          </p:nvPr>
        </p:nvSpPr>
        <p:spPr>
          <a:xfrm>
            <a:off x="3" y="9432850"/>
            <a:ext cx="2945501" cy="495379"/>
          </a:xfrm>
          <a:prstGeom prst="rect">
            <a:avLst/>
          </a:prstGeom>
        </p:spPr>
        <p:txBody>
          <a:bodyPr vert="horz" lIns="93662" tIns="46831" rIns="93662" bIns="46831"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852178" y="9432850"/>
            <a:ext cx="2945501" cy="495379"/>
          </a:xfrm>
          <a:prstGeom prst="rect">
            <a:avLst/>
          </a:prstGeom>
        </p:spPr>
        <p:txBody>
          <a:bodyPr vert="horz" lIns="93662" tIns="46831" rIns="93662" bIns="46831" rtlCol="0" anchor="b"/>
          <a:lstStyle>
            <a:lvl1pPr algn="r">
              <a:defRPr sz="1200">
                <a:latin typeface="Arial" charset="0"/>
                <a:cs typeface="Arial" charset="0"/>
              </a:defRPr>
            </a:lvl1pPr>
          </a:lstStyle>
          <a:p>
            <a:pPr>
              <a:defRPr/>
            </a:pPr>
            <a:fld id="{2BF2D6BB-265E-4B21-8BA3-5E6A527537AA}" type="slidenum">
              <a:rPr lang="en-US"/>
              <a:pPr>
                <a:defRPr/>
              </a:pPr>
              <a:t>‹#›</a:t>
            </a:fld>
            <a:endParaRPr lang="en-US"/>
          </a:p>
        </p:txBody>
      </p:sp>
    </p:spTree>
    <p:extLst>
      <p:ext uri="{BB962C8B-B14F-4D97-AF65-F5344CB8AC3E}">
        <p14:creationId xmlns:p14="http://schemas.microsoft.com/office/powerpoint/2010/main" val="403298671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945501" cy="495379"/>
          </a:xfrm>
          <a:prstGeom prst="rect">
            <a:avLst/>
          </a:prstGeom>
        </p:spPr>
        <p:txBody>
          <a:bodyPr vert="horz" lIns="93662" tIns="46831" rIns="93662" bIns="46831"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52178" y="3"/>
            <a:ext cx="2945501" cy="495379"/>
          </a:xfrm>
          <a:prstGeom prst="rect">
            <a:avLst/>
          </a:prstGeom>
        </p:spPr>
        <p:txBody>
          <a:bodyPr vert="horz" lIns="93662" tIns="46831" rIns="93662" bIns="46831" rtlCol="0"/>
          <a:lstStyle>
            <a:lvl1pPr algn="r" fontAlgn="auto">
              <a:spcBef>
                <a:spcPts val="0"/>
              </a:spcBef>
              <a:spcAft>
                <a:spcPts val="0"/>
              </a:spcAft>
              <a:defRPr sz="1200">
                <a:latin typeface="+mn-lt"/>
                <a:cs typeface="+mn-cs"/>
              </a:defRPr>
            </a:lvl1pPr>
          </a:lstStyle>
          <a:p>
            <a:pPr>
              <a:defRPr/>
            </a:pPr>
            <a:fld id="{AD1D23A5-DCD5-48A9-BA25-268CB1E7FDD5}" type="datetimeFigureOut">
              <a:rPr lang="en-US"/>
              <a:pPr>
                <a:defRPr/>
              </a:pPr>
              <a:t>5/27/2019</a:t>
            </a:fld>
            <a:endParaRPr lang="en-US"/>
          </a:p>
        </p:txBody>
      </p:sp>
      <p:sp>
        <p:nvSpPr>
          <p:cNvPr id="4" name="Slide Image Placeholder 3"/>
          <p:cNvSpPr>
            <a:spLocks noGrp="1" noRot="1" noChangeAspect="1"/>
          </p:cNvSpPr>
          <p:nvPr>
            <p:ph type="sldImg" idx="2"/>
          </p:nvPr>
        </p:nvSpPr>
        <p:spPr>
          <a:xfrm>
            <a:off x="915988" y="744538"/>
            <a:ext cx="4967287" cy="3725862"/>
          </a:xfrm>
          <a:prstGeom prst="rect">
            <a:avLst/>
          </a:prstGeom>
          <a:noFill/>
          <a:ln w="12700">
            <a:solidFill>
              <a:prstClr val="black"/>
            </a:solidFill>
          </a:ln>
        </p:spPr>
        <p:txBody>
          <a:bodyPr vert="horz" lIns="93662" tIns="46831" rIns="93662" bIns="46831" rtlCol="0" anchor="ctr"/>
          <a:lstStyle/>
          <a:p>
            <a:pPr lvl="0"/>
            <a:endParaRPr lang="en-US" noProof="0"/>
          </a:p>
        </p:txBody>
      </p:sp>
      <p:sp>
        <p:nvSpPr>
          <p:cNvPr id="5" name="Notes Placeholder 4"/>
          <p:cNvSpPr>
            <a:spLocks noGrp="1"/>
          </p:cNvSpPr>
          <p:nvPr>
            <p:ph type="body" sz="quarter" idx="3"/>
          </p:nvPr>
        </p:nvSpPr>
        <p:spPr>
          <a:xfrm>
            <a:off x="679610" y="4715632"/>
            <a:ext cx="5440046" cy="4467939"/>
          </a:xfrm>
          <a:prstGeom prst="rect">
            <a:avLst/>
          </a:prstGeom>
        </p:spPr>
        <p:txBody>
          <a:bodyPr vert="horz" lIns="93662" tIns="46831" rIns="93662" bIns="468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3" y="9432850"/>
            <a:ext cx="2945501" cy="495379"/>
          </a:xfrm>
          <a:prstGeom prst="rect">
            <a:avLst/>
          </a:prstGeom>
        </p:spPr>
        <p:txBody>
          <a:bodyPr vert="horz" lIns="93662" tIns="46831" rIns="93662" bIns="46831"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52178" y="9432850"/>
            <a:ext cx="2945501" cy="495379"/>
          </a:xfrm>
          <a:prstGeom prst="rect">
            <a:avLst/>
          </a:prstGeom>
        </p:spPr>
        <p:txBody>
          <a:bodyPr vert="horz" lIns="93662" tIns="46831" rIns="93662" bIns="46831" rtlCol="0" anchor="b"/>
          <a:lstStyle>
            <a:lvl1pPr algn="r" fontAlgn="auto">
              <a:spcBef>
                <a:spcPts val="0"/>
              </a:spcBef>
              <a:spcAft>
                <a:spcPts val="0"/>
              </a:spcAft>
              <a:defRPr sz="1200">
                <a:latin typeface="+mn-lt"/>
                <a:cs typeface="+mn-cs"/>
              </a:defRPr>
            </a:lvl1pPr>
          </a:lstStyle>
          <a:p>
            <a:pPr>
              <a:defRPr/>
            </a:pPr>
            <a:fld id="{9C507616-B4B3-40C4-8CD7-B0038FBCA819}" type="slidenum">
              <a:rPr lang="en-US"/>
              <a:pPr>
                <a:defRPr/>
              </a:pPr>
              <a:t>‹#›</a:t>
            </a:fld>
            <a:endParaRPr lang="en-US"/>
          </a:p>
        </p:txBody>
      </p:sp>
    </p:spTree>
    <p:extLst>
      <p:ext uri="{BB962C8B-B14F-4D97-AF65-F5344CB8AC3E}">
        <p14:creationId xmlns:p14="http://schemas.microsoft.com/office/powerpoint/2010/main" val="86064342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507616-B4B3-40C4-8CD7-B0038FBCA819}" type="slidenum">
              <a:rPr lang="en-US" smtClean="0"/>
              <a:pPr>
                <a:defRPr/>
              </a:pPr>
              <a:t>13</a:t>
            </a:fld>
            <a:endParaRPr lang="en-US"/>
          </a:p>
        </p:txBody>
      </p:sp>
    </p:spTree>
    <p:extLst>
      <p:ext uri="{BB962C8B-B14F-4D97-AF65-F5344CB8AC3E}">
        <p14:creationId xmlns:p14="http://schemas.microsoft.com/office/powerpoint/2010/main" val="3453901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507616-B4B3-40C4-8CD7-B0038FBCA819}" type="slidenum">
              <a:rPr lang="en-US" smtClean="0"/>
              <a:pPr>
                <a:defRPr/>
              </a:pPr>
              <a:t>14</a:t>
            </a:fld>
            <a:endParaRPr lang="en-US"/>
          </a:p>
        </p:txBody>
      </p:sp>
    </p:spTree>
    <p:extLst>
      <p:ext uri="{BB962C8B-B14F-4D97-AF65-F5344CB8AC3E}">
        <p14:creationId xmlns:p14="http://schemas.microsoft.com/office/powerpoint/2010/main" val="1635259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507616-B4B3-40C4-8CD7-B0038FBCA819}" type="slidenum">
              <a:rPr lang="en-US" smtClean="0"/>
              <a:pPr>
                <a:defRPr/>
              </a:pPr>
              <a:t>21</a:t>
            </a:fld>
            <a:endParaRPr lang="en-US"/>
          </a:p>
        </p:txBody>
      </p:sp>
    </p:spTree>
    <p:extLst>
      <p:ext uri="{BB962C8B-B14F-4D97-AF65-F5344CB8AC3E}">
        <p14:creationId xmlns:p14="http://schemas.microsoft.com/office/powerpoint/2010/main" val="1389075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507616-B4B3-40C4-8CD7-B0038FBCA819}" type="slidenum">
              <a:rPr lang="en-US" smtClean="0"/>
              <a:pPr>
                <a:defRPr/>
              </a:pPr>
              <a:t>22</a:t>
            </a:fld>
            <a:endParaRPr lang="en-US"/>
          </a:p>
        </p:txBody>
      </p:sp>
    </p:spTree>
    <p:extLst>
      <p:ext uri="{BB962C8B-B14F-4D97-AF65-F5344CB8AC3E}">
        <p14:creationId xmlns:p14="http://schemas.microsoft.com/office/powerpoint/2010/main" val="1389075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4233533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5539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6363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Footer Placeholder 4"/>
          <p:cNvSpPr>
            <a:spLocks noGrp="1"/>
          </p:cNvSpPr>
          <p:nvPr>
            <p:ph type="ftr" sz="quarter" idx="11"/>
          </p:nvPr>
        </p:nvSpPr>
        <p:spPr/>
        <p:txBody>
          <a:bodyPr/>
          <a:lstStyle/>
          <a:p>
            <a:pPr>
              <a:defRPr/>
            </a:pPr>
            <a:r>
              <a:rPr lang="en-US" dirty="0" smtClean="0"/>
              <a:t>Cooked Mid-Day-Meal Programme, WEST BENGAL</a:t>
            </a:r>
            <a:endParaRPr lang="en-US" dirty="0"/>
          </a:p>
        </p:txBody>
      </p:sp>
    </p:spTree>
    <p:extLst>
      <p:ext uri="{BB962C8B-B14F-4D97-AF65-F5344CB8AC3E}">
        <p14:creationId xmlns:p14="http://schemas.microsoft.com/office/powerpoint/2010/main" val="1671958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Footer Placeholder 4"/>
          <p:cNvSpPr>
            <a:spLocks noGrp="1"/>
          </p:cNvSpPr>
          <p:nvPr>
            <p:ph type="ftr" sz="quarter" idx="11"/>
          </p:nvPr>
        </p:nvSpPr>
        <p:spPr/>
        <p:txBody>
          <a:bodyPr/>
          <a:lstStyle/>
          <a:p>
            <a:pPr>
              <a:defRPr/>
            </a:pPr>
            <a:r>
              <a:rPr lang="en-US" dirty="0" smtClean="0"/>
              <a:t>Cooked Mid-Day-Meal Programme, WEST BENGAL</a:t>
            </a:r>
            <a:endParaRPr lang="en-US" dirty="0"/>
          </a:p>
        </p:txBody>
      </p:sp>
    </p:spTree>
    <p:extLst>
      <p:ext uri="{BB962C8B-B14F-4D97-AF65-F5344CB8AC3E}">
        <p14:creationId xmlns:p14="http://schemas.microsoft.com/office/powerpoint/2010/main" val="3000099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3008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209283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D557FE1A-5CCD-4452-A4CE-4D306B2156A7}" type="datetime1">
              <a:rPr lang="en-US" smtClean="0"/>
              <a:pPr>
                <a:defRPr/>
              </a:pPr>
              <a:t>5/27/2019</a:t>
            </a:fld>
            <a:endParaRPr lang="en-US"/>
          </a:p>
        </p:txBody>
      </p:sp>
      <p:sp>
        <p:nvSpPr>
          <p:cNvPr id="5" name="Footer Placeholder 4"/>
          <p:cNvSpPr>
            <a:spLocks noGrp="1"/>
          </p:cNvSpPr>
          <p:nvPr>
            <p:ph type="ftr" sz="quarter" idx="11"/>
          </p:nvPr>
        </p:nvSpPr>
        <p:spPr/>
        <p:txBody>
          <a:bodyPr/>
          <a:lstStyle/>
          <a:p>
            <a:pPr>
              <a:defRPr/>
            </a:pPr>
            <a:r>
              <a:rPr lang="en-IN" smtClean="0"/>
              <a:t>Mid-Day Meal Section, South 24-Parganas </a:t>
            </a:r>
            <a:endParaRPr lang="en-US"/>
          </a:p>
        </p:txBody>
      </p:sp>
      <p:sp>
        <p:nvSpPr>
          <p:cNvPr id="6" name="Slide Number Placeholder 5"/>
          <p:cNvSpPr>
            <a:spLocks noGrp="1"/>
          </p:cNvSpPr>
          <p:nvPr>
            <p:ph type="sldNum" sz="quarter" idx="12"/>
          </p:nvPr>
        </p:nvSpPr>
        <p:spPr/>
        <p:txBody>
          <a:bodyPr/>
          <a:lstStyle/>
          <a:p>
            <a:pPr>
              <a:defRPr/>
            </a:pPr>
            <a:fld id="{26BED935-D116-42E1-A947-CF8ACD6EA03C}"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71DD118-462B-405E-83F5-7C3C506BAD44}" type="datetime1">
              <a:rPr lang="en-US" smtClean="0"/>
              <a:pPr>
                <a:defRPr/>
              </a:pPr>
              <a:t>5/27/2019</a:t>
            </a:fld>
            <a:endParaRPr lang="en-US"/>
          </a:p>
        </p:txBody>
      </p:sp>
      <p:sp>
        <p:nvSpPr>
          <p:cNvPr id="5" name="Footer Placeholder 4"/>
          <p:cNvSpPr>
            <a:spLocks noGrp="1"/>
          </p:cNvSpPr>
          <p:nvPr>
            <p:ph type="ftr" sz="quarter" idx="11"/>
          </p:nvPr>
        </p:nvSpPr>
        <p:spPr/>
        <p:txBody>
          <a:bodyPr/>
          <a:lstStyle/>
          <a:p>
            <a:pPr>
              <a:defRPr/>
            </a:pPr>
            <a:r>
              <a:rPr lang="en-IN" smtClean="0"/>
              <a:t>Mid-Day Meal Section, South 24-Parganas </a:t>
            </a:r>
            <a:endParaRPr lang="en-US"/>
          </a:p>
        </p:txBody>
      </p:sp>
      <p:sp>
        <p:nvSpPr>
          <p:cNvPr id="6" name="Slide Number Placeholder 5"/>
          <p:cNvSpPr>
            <a:spLocks noGrp="1"/>
          </p:cNvSpPr>
          <p:nvPr>
            <p:ph type="sldNum" sz="quarter" idx="12"/>
          </p:nvPr>
        </p:nvSpPr>
        <p:spPr/>
        <p:txBody>
          <a:bodyPr/>
          <a:lstStyle/>
          <a:p>
            <a:pPr>
              <a:defRPr/>
            </a:pPr>
            <a:fld id="{57D91BBE-CC2D-49BE-9480-37F7DDDF4543}"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B37821C9-E073-4166-9F3F-E930BD76E303}" type="datetime1">
              <a:rPr lang="en-US" smtClean="0"/>
              <a:pPr>
                <a:defRPr/>
              </a:pPr>
              <a:t>5/27/2019</a:t>
            </a:fld>
            <a:endParaRPr lang="en-US"/>
          </a:p>
        </p:txBody>
      </p:sp>
      <p:sp>
        <p:nvSpPr>
          <p:cNvPr id="5" name="Footer Placeholder 4"/>
          <p:cNvSpPr>
            <a:spLocks noGrp="1"/>
          </p:cNvSpPr>
          <p:nvPr>
            <p:ph type="ftr" sz="quarter" idx="11"/>
          </p:nvPr>
        </p:nvSpPr>
        <p:spPr/>
        <p:txBody>
          <a:bodyPr/>
          <a:lstStyle/>
          <a:p>
            <a:pPr>
              <a:defRPr/>
            </a:pPr>
            <a:r>
              <a:rPr lang="en-IN" smtClean="0"/>
              <a:t>Mid-Day Meal Section, South 24-Parganas </a:t>
            </a:r>
            <a:endParaRPr lang="en-US"/>
          </a:p>
        </p:txBody>
      </p:sp>
      <p:sp>
        <p:nvSpPr>
          <p:cNvPr id="6" name="Slide Number Placeholder 5"/>
          <p:cNvSpPr>
            <a:spLocks noGrp="1"/>
          </p:cNvSpPr>
          <p:nvPr>
            <p:ph type="sldNum" sz="quarter" idx="12"/>
          </p:nvPr>
        </p:nvSpPr>
        <p:spPr/>
        <p:txBody>
          <a:bodyPr/>
          <a:lstStyle/>
          <a:p>
            <a:pPr>
              <a:defRPr/>
            </a:pPr>
            <a:fld id="{4233D9ED-2172-4A59-92FA-2589B428CCD7}"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72ECD65-CA4A-4E60-82CE-6C35ED1BD83C}" type="datetime1">
              <a:rPr lang="en-US" smtClean="0"/>
              <a:pPr>
                <a:defRPr/>
              </a:pPr>
              <a:t>5/27/2019</a:t>
            </a:fld>
            <a:endParaRPr lang="en-US"/>
          </a:p>
        </p:txBody>
      </p:sp>
      <p:sp>
        <p:nvSpPr>
          <p:cNvPr id="5" name="Footer Placeholder 4"/>
          <p:cNvSpPr>
            <a:spLocks noGrp="1"/>
          </p:cNvSpPr>
          <p:nvPr>
            <p:ph type="ftr" sz="quarter" idx="11"/>
          </p:nvPr>
        </p:nvSpPr>
        <p:spPr/>
        <p:txBody>
          <a:bodyPr/>
          <a:lstStyle/>
          <a:p>
            <a:pPr>
              <a:defRPr/>
            </a:pPr>
            <a:r>
              <a:rPr lang="en-IN" smtClean="0"/>
              <a:t>Mid-Day Meal Section, South 24-Parganas </a:t>
            </a:r>
            <a:endParaRPr lang="en-US"/>
          </a:p>
        </p:txBody>
      </p:sp>
      <p:sp>
        <p:nvSpPr>
          <p:cNvPr id="6" name="Slide Number Placeholder 5"/>
          <p:cNvSpPr>
            <a:spLocks noGrp="1"/>
          </p:cNvSpPr>
          <p:nvPr>
            <p:ph type="sldNum" sz="quarter" idx="12"/>
          </p:nvPr>
        </p:nvSpPr>
        <p:spPr/>
        <p:txBody>
          <a:bodyPr/>
          <a:lstStyle/>
          <a:p>
            <a:pPr>
              <a:defRPr/>
            </a:pPr>
            <a:fld id="{0FFBB69A-1930-42D7-878E-55279CB9DCFE}"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1A158671-B8B5-4936-BA82-8B8179BB3430}" type="datetime1">
              <a:rPr lang="en-US" smtClean="0"/>
              <a:pPr>
                <a:defRPr/>
              </a:pPr>
              <a:t>5/27/2019</a:t>
            </a:fld>
            <a:endParaRPr lang="en-US"/>
          </a:p>
        </p:txBody>
      </p:sp>
      <p:sp>
        <p:nvSpPr>
          <p:cNvPr id="5" name="Footer Placeholder 4"/>
          <p:cNvSpPr>
            <a:spLocks noGrp="1"/>
          </p:cNvSpPr>
          <p:nvPr>
            <p:ph type="ftr" sz="quarter" idx="11"/>
          </p:nvPr>
        </p:nvSpPr>
        <p:spPr/>
        <p:txBody>
          <a:bodyPr/>
          <a:lstStyle/>
          <a:p>
            <a:pPr>
              <a:defRPr/>
            </a:pPr>
            <a:r>
              <a:rPr lang="en-IN" smtClean="0"/>
              <a:t>Mid-Day Meal Section, South 24-Parganas </a:t>
            </a:r>
            <a:endParaRPr lang="en-US"/>
          </a:p>
        </p:txBody>
      </p:sp>
      <p:sp>
        <p:nvSpPr>
          <p:cNvPr id="6" name="Slide Number Placeholder 5"/>
          <p:cNvSpPr>
            <a:spLocks noGrp="1"/>
          </p:cNvSpPr>
          <p:nvPr>
            <p:ph type="sldNum" sz="quarter" idx="12"/>
          </p:nvPr>
        </p:nvSpPr>
        <p:spPr/>
        <p:txBody>
          <a:bodyPr/>
          <a:lstStyle/>
          <a:p>
            <a:pPr>
              <a:defRPr/>
            </a:pPr>
            <a:fld id="{440DF79A-4D51-4D43-98DE-866DDDFF3DAD}"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D977F6ED-4D39-4234-9D25-1C3C2D2B850F}" type="datetime1">
              <a:rPr lang="en-US" smtClean="0"/>
              <a:pPr>
                <a:defRPr/>
              </a:pPr>
              <a:t>5/27/2019</a:t>
            </a:fld>
            <a:endParaRPr lang="en-US"/>
          </a:p>
        </p:txBody>
      </p:sp>
      <p:sp>
        <p:nvSpPr>
          <p:cNvPr id="6" name="Footer Placeholder 5"/>
          <p:cNvSpPr>
            <a:spLocks noGrp="1"/>
          </p:cNvSpPr>
          <p:nvPr>
            <p:ph type="ftr" sz="quarter" idx="11"/>
          </p:nvPr>
        </p:nvSpPr>
        <p:spPr/>
        <p:txBody>
          <a:bodyPr/>
          <a:lstStyle/>
          <a:p>
            <a:pPr>
              <a:defRPr/>
            </a:pPr>
            <a:r>
              <a:rPr lang="en-IN" smtClean="0"/>
              <a:t>Mid-Day Meal Section, South 24-Parganas </a:t>
            </a:r>
            <a:endParaRPr lang="en-US"/>
          </a:p>
        </p:txBody>
      </p:sp>
      <p:sp>
        <p:nvSpPr>
          <p:cNvPr id="7" name="Slide Number Placeholder 6"/>
          <p:cNvSpPr>
            <a:spLocks noGrp="1"/>
          </p:cNvSpPr>
          <p:nvPr>
            <p:ph type="sldNum" sz="quarter" idx="12"/>
          </p:nvPr>
        </p:nvSpPr>
        <p:spPr/>
        <p:txBody>
          <a:bodyPr/>
          <a:lstStyle/>
          <a:p>
            <a:pPr>
              <a:defRPr/>
            </a:pPr>
            <a:fld id="{122EBB57-0CBD-4F8E-9095-2024450CFB7C}"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18F490BA-6D30-43CF-B47D-9A26F3AC5CCC}" type="datetime1">
              <a:rPr lang="en-US" smtClean="0"/>
              <a:pPr>
                <a:defRPr/>
              </a:pPr>
              <a:t>5/27/2019</a:t>
            </a:fld>
            <a:endParaRPr lang="en-US"/>
          </a:p>
        </p:txBody>
      </p:sp>
      <p:sp>
        <p:nvSpPr>
          <p:cNvPr id="8" name="Footer Placeholder 7"/>
          <p:cNvSpPr>
            <a:spLocks noGrp="1"/>
          </p:cNvSpPr>
          <p:nvPr>
            <p:ph type="ftr" sz="quarter" idx="11"/>
          </p:nvPr>
        </p:nvSpPr>
        <p:spPr/>
        <p:txBody>
          <a:bodyPr/>
          <a:lstStyle/>
          <a:p>
            <a:pPr>
              <a:defRPr/>
            </a:pPr>
            <a:r>
              <a:rPr lang="en-IN" smtClean="0"/>
              <a:t>Mid-Day Meal Section, South 24-Parganas </a:t>
            </a:r>
            <a:endParaRPr lang="en-US"/>
          </a:p>
        </p:txBody>
      </p:sp>
      <p:sp>
        <p:nvSpPr>
          <p:cNvPr id="9" name="Slide Number Placeholder 8"/>
          <p:cNvSpPr>
            <a:spLocks noGrp="1"/>
          </p:cNvSpPr>
          <p:nvPr>
            <p:ph type="sldNum" sz="quarter" idx="12"/>
          </p:nvPr>
        </p:nvSpPr>
        <p:spPr/>
        <p:txBody>
          <a:bodyPr/>
          <a:lstStyle/>
          <a:p>
            <a:pPr>
              <a:defRPr/>
            </a:pPr>
            <a:fld id="{0C076784-241E-41BC-9851-D80BD544574C}"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A1EEE5CF-041B-4110-94CB-B17A85D8F9B1}" type="datetime1">
              <a:rPr lang="en-US" smtClean="0"/>
              <a:pPr>
                <a:defRPr/>
              </a:pPr>
              <a:t>5/27/2019</a:t>
            </a:fld>
            <a:endParaRPr lang="en-US"/>
          </a:p>
        </p:txBody>
      </p:sp>
      <p:sp>
        <p:nvSpPr>
          <p:cNvPr id="4" name="Footer Placeholder 3"/>
          <p:cNvSpPr>
            <a:spLocks noGrp="1"/>
          </p:cNvSpPr>
          <p:nvPr>
            <p:ph type="ftr" sz="quarter" idx="11"/>
          </p:nvPr>
        </p:nvSpPr>
        <p:spPr/>
        <p:txBody>
          <a:bodyPr/>
          <a:lstStyle/>
          <a:p>
            <a:pPr>
              <a:defRPr/>
            </a:pPr>
            <a:r>
              <a:rPr lang="en-IN" smtClean="0"/>
              <a:t>Mid-Day Meal Section, South 24-Parganas </a:t>
            </a:r>
            <a:endParaRPr lang="en-US"/>
          </a:p>
        </p:txBody>
      </p:sp>
      <p:sp>
        <p:nvSpPr>
          <p:cNvPr id="5" name="Slide Number Placeholder 4"/>
          <p:cNvSpPr>
            <a:spLocks noGrp="1"/>
          </p:cNvSpPr>
          <p:nvPr>
            <p:ph type="sldNum" sz="quarter" idx="12"/>
          </p:nvPr>
        </p:nvSpPr>
        <p:spPr/>
        <p:txBody>
          <a:bodyPr/>
          <a:lstStyle/>
          <a:p>
            <a:pPr>
              <a:defRPr/>
            </a:pPr>
            <a:fld id="{7C82833D-88BC-4214-9A87-16FC895C3975}"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C37B653-FDDC-448B-99DF-5CE443B224B4}" type="datetime1">
              <a:rPr lang="en-US" smtClean="0"/>
              <a:pPr>
                <a:defRPr/>
              </a:pPr>
              <a:t>5/27/2019</a:t>
            </a:fld>
            <a:endParaRPr lang="en-US"/>
          </a:p>
        </p:txBody>
      </p:sp>
      <p:sp>
        <p:nvSpPr>
          <p:cNvPr id="3" name="Footer Placeholder 2"/>
          <p:cNvSpPr>
            <a:spLocks noGrp="1"/>
          </p:cNvSpPr>
          <p:nvPr>
            <p:ph type="ftr" sz="quarter" idx="11"/>
          </p:nvPr>
        </p:nvSpPr>
        <p:spPr/>
        <p:txBody>
          <a:bodyPr/>
          <a:lstStyle/>
          <a:p>
            <a:pPr>
              <a:defRPr/>
            </a:pPr>
            <a:r>
              <a:rPr lang="en-IN" smtClean="0"/>
              <a:t>Mid-Day Meal Section, South 24-Parganas </a:t>
            </a:r>
            <a:endParaRPr lang="en-US"/>
          </a:p>
        </p:txBody>
      </p:sp>
      <p:sp>
        <p:nvSpPr>
          <p:cNvPr id="4" name="Slide Number Placeholder 3"/>
          <p:cNvSpPr>
            <a:spLocks noGrp="1"/>
          </p:cNvSpPr>
          <p:nvPr>
            <p:ph type="sldNum" sz="quarter" idx="12"/>
          </p:nvPr>
        </p:nvSpPr>
        <p:spPr/>
        <p:txBody>
          <a:bodyPr/>
          <a:lstStyle/>
          <a:p>
            <a:pPr>
              <a:defRPr/>
            </a:pPr>
            <a:fld id="{3932910F-71B1-4652-8670-4EEB90089225}"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3AB6C5B-087E-4410-AA29-CDD79A3D148A}" type="datetime1">
              <a:rPr lang="en-US" smtClean="0"/>
              <a:pPr>
                <a:defRPr/>
              </a:pPr>
              <a:t>5/27/2019</a:t>
            </a:fld>
            <a:endParaRPr lang="en-US"/>
          </a:p>
        </p:txBody>
      </p:sp>
      <p:sp>
        <p:nvSpPr>
          <p:cNvPr id="6" name="Footer Placeholder 5"/>
          <p:cNvSpPr>
            <a:spLocks noGrp="1"/>
          </p:cNvSpPr>
          <p:nvPr>
            <p:ph type="ftr" sz="quarter" idx="11"/>
          </p:nvPr>
        </p:nvSpPr>
        <p:spPr/>
        <p:txBody>
          <a:bodyPr/>
          <a:lstStyle/>
          <a:p>
            <a:pPr>
              <a:defRPr/>
            </a:pPr>
            <a:r>
              <a:rPr lang="en-IN" smtClean="0"/>
              <a:t>Mid-Day Meal Section, South 24-Parganas </a:t>
            </a:r>
            <a:endParaRPr lang="en-US"/>
          </a:p>
        </p:txBody>
      </p:sp>
      <p:sp>
        <p:nvSpPr>
          <p:cNvPr id="7" name="Slide Number Placeholder 6"/>
          <p:cNvSpPr>
            <a:spLocks noGrp="1"/>
          </p:cNvSpPr>
          <p:nvPr>
            <p:ph type="sldNum" sz="quarter" idx="12"/>
          </p:nvPr>
        </p:nvSpPr>
        <p:spPr/>
        <p:txBody>
          <a:bodyPr/>
          <a:lstStyle/>
          <a:p>
            <a:pPr>
              <a:defRPr/>
            </a:pPr>
            <a:fld id="{C26D772B-645B-4843-9552-2743D9463F26}"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61585241-166A-409B-ADC9-5C4D7441F0F5}" type="datetime1">
              <a:rPr lang="en-US" smtClean="0"/>
              <a:pPr>
                <a:defRPr/>
              </a:pPr>
              <a:t>5/27/2019</a:t>
            </a:fld>
            <a:endParaRPr lang="en-US"/>
          </a:p>
        </p:txBody>
      </p:sp>
      <p:sp>
        <p:nvSpPr>
          <p:cNvPr id="6" name="Footer Placeholder 5"/>
          <p:cNvSpPr>
            <a:spLocks noGrp="1"/>
          </p:cNvSpPr>
          <p:nvPr>
            <p:ph type="ftr" sz="quarter" idx="11"/>
          </p:nvPr>
        </p:nvSpPr>
        <p:spPr/>
        <p:txBody>
          <a:bodyPr/>
          <a:lstStyle/>
          <a:p>
            <a:pPr>
              <a:defRPr/>
            </a:pPr>
            <a:r>
              <a:rPr lang="en-IN" smtClean="0"/>
              <a:t>Mid-Day Meal Section, South 24-Parganas </a:t>
            </a:r>
            <a:endParaRPr lang="en-US"/>
          </a:p>
        </p:txBody>
      </p:sp>
      <p:sp>
        <p:nvSpPr>
          <p:cNvPr id="7" name="Slide Number Placeholder 6"/>
          <p:cNvSpPr>
            <a:spLocks noGrp="1"/>
          </p:cNvSpPr>
          <p:nvPr>
            <p:ph type="sldNum" sz="quarter" idx="12"/>
          </p:nvPr>
        </p:nvSpPr>
        <p:spPr/>
        <p:txBody>
          <a:bodyPr/>
          <a:lstStyle/>
          <a:p>
            <a:pPr>
              <a:defRPr/>
            </a:pPr>
            <a:fld id="{1DFDB256-5BA7-4046-8923-09A2E160F78B}"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A8336E0-2894-4B6C-81D0-452010A06E50}" type="datetime1">
              <a:rPr lang="en-US" smtClean="0"/>
              <a:pPr>
                <a:defRPr/>
              </a:pPr>
              <a:t>5/27/2019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IN" smtClean="0"/>
              <a:t>Mid-Day Meal Section, South 24-Parganas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A2A7FF7-4608-4F40-8E57-178F3E9A8EBA}"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304800"/>
            <a:ext cx="7391400" cy="990600"/>
          </a:xfrm>
        </p:spPr>
        <p:txBody>
          <a:bodyPr/>
          <a:lstStyle/>
          <a:p>
            <a:pPr algn="ctr" eaLnBrk="1" fontAlgn="auto" hangingPunct="1">
              <a:spcAft>
                <a:spcPts val="0"/>
              </a:spcAft>
              <a:defRPr/>
            </a:pPr>
            <a:r>
              <a:rPr lang="en-US" b="1" dirty="0" smtClean="0">
                <a:solidFill>
                  <a:schemeClr val="tx2">
                    <a:satMod val="130000"/>
                  </a:schemeClr>
                </a:solidFill>
                <a:latin typeface="Book Antiqua" pitchFamily="18" charset="0"/>
              </a:rPr>
              <a:t> </a:t>
            </a:r>
            <a:r>
              <a:rPr lang="en-US" sz="4400" b="1" dirty="0" smtClean="0">
                <a:solidFill>
                  <a:srgbClr val="002060"/>
                </a:solidFill>
                <a:latin typeface="Book Antiqua" pitchFamily="18" charset="0"/>
              </a:rPr>
              <a:t>Mid Day Meal Programme</a:t>
            </a:r>
            <a:endParaRPr lang="en-US" b="1" dirty="0" smtClean="0">
              <a:solidFill>
                <a:srgbClr val="002060"/>
              </a:solidFill>
              <a:latin typeface="Book Antiqua" pitchFamily="18" charset="0"/>
            </a:endParaRPr>
          </a:p>
        </p:txBody>
      </p:sp>
      <p:sp>
        <p:nvSpPr>
          <p:cNvPr id="8197" name="TextBox 6"/>
          <p:cNvSpPr txBox="1">
            <a:spLocks noChangeArrowheads="1"/>
          </p:cNvSpPr>
          <p:nvPr/>
        </p:nvSpPr>
        <p:spPr bwMode="auto">
          <a:xfrm>
            <a:off x="3505200" y="3352800"/>
            <a:ext cx="5334000" cy="830997"/>
          </a:xfrm>
          <a:prstGeom prst="rect">
            <a:avLst/>
          </a:prstGeom>
          <a:noFill/>
          <a:ln w="9525">
            <a:noFill/>
            <a:miter lim="800000"/>
            <a:headEnd/>
            <a:tailEnd/>
          </a:ln>
        </p:spPr>
        <p:txBody>
          <a:bodyPr wrap="square">
            <a:spAutoFit/>
          </a:bodyPr>
          <a:lstStyle/>
          <a:p>
            <a:pPr algn="ctr">
              <a:defRPr/>
            </a:pPr>
            <a:r>
              <a:rPr lang="en-US" sz="4800" b="1" dirty="0">
                <a:solidFill>
                  <a:srgbClr val="0000FF"/>
                </a:solidFill>
                <a:latin typeface="Book Antiqua" pitchFamily="18" charset="0"/>
              </a:rPr>
              <a:t>WEST BENGAL</a:t>
            </a:r>
          </a:p>
        </p:txBody>
      </p:sp>
      <p:pic>
        <p:nvPicPr>
          <p:cNvPr id="9221" name="Picture 6" descr="C:\Users\user\Pictures\cmdmp.jpg"/>
          <p:cNvPicPr>
            <a:picLocks noChangeAspect="1" noChangeArrowheads="1"/>
          </p:cNvPicPr>
          <p:nvPr/>
        </p:nvPicPr>
        <p:blipFill>
          <a:blip r:embed="rId3" cstate="print"/>
          <a:srcRect/>
          <a:stretch>
            <a:fillRect/>
          </a:stretch>
        </p:blipFill>
        <p:spPr bwMode="auto">
          <a:xfrm>
            <a:off x="417576" y="2590800"/>
            <a:ext cx="3240024" cy="3857172"/>
          </a:xfrm>
          <a:prstGeom prst="rect">
            <a:avLst/>
          </a:prstGeom>
          <a:noFill/>
          <a:ln w="9525">
            <a:noFill/>
            <a:miter lim="800000"/>
            <a:headEnd/>
            <a:tailEnd/>
          </a:ln>
        </p:spPr>
      </p:pic>
      <p:sp>
        <p:nvSpPr>
          <p:cNvPr id="9222" name="Rectangle 7"/>
          <p:cNvSpPr>
            <a:spLocks noChangeArrowheads="1"/>
          </p:cNvSpPr>
          <p:nvPr/>
        </p:nvSpPr>
        <p:spPr bwMode="auto">
          <a:xfrm>
            <a:off x="0" y="1800761"/>
            <a:ext cx="9144000" cy="1323439"/>
          </a:xfrm>
          <a:prstGeom prst="rect">
            <a:avLst/>
          </a:prstGeom>
          <a:noFill/>
          <a:ln w="9525">
            <a:noFill/>
            <a:miter lim="800000"/>
            <a:headEnd/>
            <a:tailEnd/>
          </a:ln>
        </p:spPr>
        <p:txBody>
          <a:bodyPr wrap="square" anchor="ctr">
            <a:spAutoFit/>
          </a:bodyPr>
          <a:lstStyle/>
          <a:p>
            <a:pPr algn="ctr" eaLnBrk="0" hangingPunct="0"/>
            <a:r>
              <a:rPr lang="en-US" sz="4000" b="1" dirty="0" smtClean="0">
                <a:solidFill>
                  <a:srgbClr val="0000FF"/>
                </a:solidFill>
                <a:latin typeface="Book Antiqua" pitchFamily="18" charset="0"/>
                <a:cs typeface="Times New Roman" pitchFamily="18" charset="0"/>
              </a:rPr>
              <a:t>Annual </a:t>
            </a:r>
            <a:r>
              <a:rPr lang="en-US" sz="4000" b="1" dirty="0">
                <a:solidFill>
                  <a:srgbClr val="0000FF"/>
                </a:solidFill>
                <a:latin typeface="Book Antiqua" pitchFamily="18" charset="0"/>
                <a:cs typeface="Times New Roman" pitchFamily="18" charset="0"/>
              </a:rPr>
              <a:t>Work Plan </a:t>
            </a:r>
            <a:r>
              <a:rPr lang="en-US" sz="4000" b="1" dirty="0" smtClean="0">
                <a:solidFill>
                  <a:srgbClr val="0000FF"/>
                </a:solidFill>
                <a:latin typeface="Book Antiqua" pitchFamily="18" charset="0"/>
                <a:cs typeface="Times New Roman" pitchFamily="18" charset="0"/>
              </a:rPr>
              <a:t>&amp; </a:t>
            </a:r>
            <a:r>
              <a:rPr lang="en-US" sz="4000" b="1" dirty="0">
                <a:solidFill>
                  <a:srgbClr val="0000FF"/>
                </a:solidFill>
                <a:latin typeface="Book Antiqua" pitchFamily="18" charset="0"/>
                <a:cs typeface="Times New Roman" pitchFamily="18" charset="0"/>
              </a:rPr>
              <a:t>Budget [</a:t>
            </a:r>
            <a:r>
              <a:rPr lang="en-US" sz="4000" b="1" dirty="0" smtClean="0">
                <a:solidFill>
                  <a:srgbClr val="0000FF"/>
                </a:solidFill>
                <a:latin typeface="Book Antiqua" pitchFamily="18" charset="0"/>
                <a:cs typeface="Times New Roman" pitchFamily="18" charset="0"/>
              </a:rPr>
              <a:t>2019-20]</a:t>
            </a:r>
            <a:endParaRPr lang="en-US" sz="4000" b="1" dirty="0">
              <a:solidFill>
                <a:srgbClr val="0000FF"/>
              </a:solidFill>
              <a:latin typeface="Book Antiqua" pitchFamily="18" charset="0"/>
              <a:cs typeface="Times New Roman" pitchFamily="18" charset="0"/>
            </a:endParaRPr>
          </a:p>
          <a:p>
            <a:pPr eaLnBrk="0" hangingPunct="0"/>
            <a:r>
              <a:rPr lang="en-US" sz="4000" b="1" dirty="0">
                <a:solidFill>
                  <a:srgbClr val="0070C0"/>
                </a:solidFill>
                <a:latin typeface="Book Antiqua" pitchFamily="18" charset="0"/>
                <a:cs typeface="Times New Roman" pitchFamily="18" charset="0"/>
              </a:rPr>
              <a:t> </a:t>
            </a:r>
            <a:endParaRPr lang="en-US" dirty="0"/>
          </a:p>
        </p:txBody>
      </p:sp>
      <p:pic>
        <p:nvPicPr>
          <p:cNvPr id="9" name="Picture 5" descr="C:\Documents and Settings\user\Desktop\LOGO\MDM_LOGO_JPEG.JPG"/>
          <p:cNvPicPr>
            <a:picLocks noChangeAspect="1" noChangeArrowheads="1"/>
          </p:cNvPicPr>
          <p:nvPr/>
        </p:nvPicPr>
        <p:blipFill>
          <a:blip r:embed="rId4" cstate="print"/>
          <a:srcRect l="27779" t="13121" r="27777" b="10283"/>
          <a:stretch>
            <a:fillRect/>
          </a:stretch>
        </p:blipFill>
        <p:spPr bwMode="auto">
          <a:xfrm>
            <a:off x="8458200" y="0"/>
            <a:ext cx="685800" cy="8325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sp>
        <p:nvSpPr>
          <p:cNvPr id="3" name="Rectangle 9"/>
          <p:cNvSpPr>
            <a:spLocks noChangeArrowheads="1"/>
          </p:cNvSpPr>
          <p:nvPr/>
        </p:nvSpPr>
        <p:spPr bwMode="auto">
          <a:xfrm>
            <a:off x="990600" y="84138"/>
            <a:ext cx="7315200" cy="646112"/>
          </a:xfrm>
          <a:prstGeom prst="rect">
            <a:avLst/>
          </a:prstGeom>
          <a:noFill/>
          <a:ln w="9525">
            <a:noFill/>
            <a:miter lim="800000"/>
            <a:headEnd/>
            <a:tailEnd/>
          </a:ln>
        </p:spPr>
        <p:txBody>
          <a:bodyPr>
            <a:spAutoFit/>
          </a:bodyPr>
          <a:lstStyle/>
          <a:p>
            <a:pPr algn="ctr" eaLnBrk="0" hangingPunct="0">
              <a:defRPr/>
            </a:pPr>
            <a:r>
              <a:rPr lang="en-US" sz="3600" b="1" dirty="0" smtClean="0">
                <a:solidFill>
                  <a:srgbClr val="572314"/>
                </a:solidFill>
                <a:effectLst>
                  <a:outerShdw blurRad="50000" dist="30000" dir="5400000" algn="tl" rotWithShape="0">
                    <a:srgbClr val="000000">
                      <a:alpha val="30000"/>
                    </a:srgbClr>
                  </a:outerShdw>
                </a:effectLst>
                <a:latin typeface="+mj-lt"/>
                <a:ea typeface="+mj-ea"/>
                <a:cs typeface="+mj-cs"/>
              </a:rPr>
              <a:t>Budget </a:t>
            </a:r>
            <a:r>
              <a:rPr lang="en-US" sz="3600" b="1" dirty="0">
                <a:solidFill>
                  <a:srgbClr val="572314"/>
                </a:solidFill>
                <a:effectLst>
                  <a:outerShdw blurRad="50000" dist="30000" dir="5400000" algn="tl" rotWithShape="0">
                    <a:srgbClr val="000000">
                      <a:alpha val="30000"/>
                    </a:srgbClr>
                  </a:outerShdw>
                </a:effectLst>
                <a:latin typeface="+mj-lt"/>
                <a:ea typeface="+mj-ea"/>
                <a:cs typeface="+mj-cs"/>
              </a:rPr>
              <a:t>Proposal for </a:t>
            </a:r>
            <a:r>
              <a:rPr lang="en-US" sz="3600" b="1" dirty="0" smtClean="0">
                <a:solidFill>
                  <a:srgbClr val="572314"/>
                </a:solidFill>
                <a:effectLst>
                  <a:outerShdw blurRad="50000" dist="30000" dir="5400000" algn="tl" rotWithShape="0">
                    <a:srgbClr val="000000">
                      <a:alpha val="30000"/>
                    </a:srgbClr>
                  </a:outerShdw>
                </a:effectLst>
                <a:latin typeface="+mj-lt"/>
                <a:ea typeface="+mj-ea"/>
                <a:cs typeface="+mj-cs"/>
              </a:rPr>
              <a:t>2019-20</a:t>
            </a:r>
            <a:endParaRPr lang="en-US" sz="3600" b="1" dirty="0">
              <a:solidFill>
                <a:srgbClr val="572314"/>
              </a:solidFill>
              <a:effectLst>
                <a:outerShdw blurRad="50000" dist="30000" dir="5400000" algn="tl" rotWithShape="0">
                  <a:srgbClr val="000000">
                    <a:alpha val="30000"/>
                  </a:srgbClr>
                </a:outerShdw>
              </a:effectLst>
              <a:latin typeface="+mj-lt"/>
              <a:ea typeface="+mj-ea"/>
              <a:cs typeface="+mj-cs"/>
            </a:endParaRPr>
          </a:p>
        </p:txBody>
      </p:sp>
      <p:sp>
        <p:nvSpPr>
          <p:cNvPr id="7" name="TextBox 6"/>
          <p:cNvSpPr txBox="1"/>
          <p:nvPr/>
        </p:nvSpPr>
        <p:spPr>
          <a:xfrm>
            <a:off x="7124700" y="533400"/>
            <a:ext cx="1676400" cy="338554"/>
          </a:xfrm>
          <a:prstGeom prst="rect">
            <a:avLst/>
          </a:prstGeom>
          <a:noFill/>
        </p:spPr>
        <p:txBody>
          <a:bodyPr wrap="square" rtlCol="0">
            <a:spAutoFit/>
          </a:bodyPr>
          <a:lstStyle/>
          <a:p>
            <a:r>
              <a:rPr lang="en-US" sz="1600" dirty="0" smtClean="0"/>
              <a:t>Rs. In </a:t>
            </a:r>
            <a:r>
              <a:rPr lang="en-US" sz="1400" dirty="0" smtClean="0"/>
              <a:t>Crore</a:t>
            </a:r>
            <a:endParaRPr lang="en-US" sz="1400" dirty="0"/>
          </a:p>
        </p:txBody>
      </p:sp>
      <p:sp>
        <p:nvSpPr>
          <p:cNvPr id="4" name="TextBox 3"/>
          <p:cNvSpPr txBox="1"/>
          <p:nvPr/>
        </p:nvSpPr>
        <p:spPr>
          <a:xfrm>
            <a:off x="381000" y="6373236"/>
            <a:ext cx="7924800" cy="369332"/>
          </a:xfrm>
          <a:prstGeom prst="rect">
            <a:avLst/>
          </a:prstGeom>
          <a:noFill/>
        </p:spPr>
        <p:txBody>
          <a:bodyPr wrap="square" rtlCol="0">
            <a:spAutoFit/>
          </a:bodyPr>
          <a:lstStyle/>
          <a:p>
            <a:r>
              <a:rPr lang="en-US" b="1" dirty="0" smtClean="0"/>
              <a:t>* Central: </a:t>
            </a:r>
            <a:r>
              <a:rPr lang="en-US" b="1" dirty="0" smtClean="0"/>
              <a:t>1185.16 </a:t>
            </a:r>
            <a:r>
              <a:rPr lang="en-US" b="1" dirty="0" smtClean="0"/>
              <a:t>Crore &amp; State: </a:t>
            </a:r>
            <a:r>
              <a:rPr lang="en-US" b="1" dirty="0" smtClean="0"/>
              <a:t>680.69 </a:t>
            </a:r>
            <a:r>
              <a:rPr lang="en-US" b="1" dirty="0" smtClean="0"/>
              <a:t>Crore </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2718143348"/>
              </p:ext>
            </p:extLst>
          </p:nvPr>
        </p:nvGraphicFramePr>
        <p:xfrm>
          <a:off x="342897" y="838200"/>
          <a:ext cx="8420103" cy="5412193"/>
        </p:xfrm>
        <a:graphic>
          <a:graphicData uri="http://schemas.openxmlformats.org/drawingml/2006/table">
            <a:tbl>
              <a:tblPr>
                <a:tableStyleId>{5C22544A-7EE6-4342-B048-85BDC9FD1C3A}</a:tableStyleId>
              </a:tblPr>
              <a:tblGrid>
                <a:gridCol w="457200">
                  <a:extLst>
                    <a:ext uri="{9D8B030D-6E8A-4147-A177-3AD203B41FA5}">
                      <a16:colId xmlns:a16="http://schemas.microsoft.com/office/drawing/2014/main" val="2791268077"/>
                    </a:ext>
                  </a:extLst>
                </a:gridCol>
                <a:gridCol w="1066800">
                  <a:extLst>
                    <a:ext uri="{9D8B030D-6E8A-4147-A177-3AD203B41FA5}">
                      <a16:colId xmlns:a16="http://schemas.microsoft.com/office/drawing/2014/main" val="1699341667"/>
                    </a:ext>
                  </a:extLst>
                </a:gridCol>
                <a:gridCol w="609599">
                  <a:extLst>
                    <a:ext uri="{9D8B030D-6E8A-4147-A177-3AD203B41FA5}">
                      <a16:colId xmlns:a16="http://schemas.microsoft.com/office/drawing/2014/main" val="1606202399"/>
                    </a:ext>
                  </a:extLst>
                </a:gridCol>
                <a:gridCol w="1219201">
                  <a:extLst>
                    <a:ext uri="{9D8B030D-6E8A-4147-A177-3AD203B41FA5}">
                      <a16:colId xmlns:a16="http://schemas.microsoft.com/office/drawing/2014/main" val="3571066537"/>
                    </a:ext>
                  </a:extLst>
                </a:gridCol>
                <a:gridCol w="1143000">
                  <a:extLst>
                    <a:ext uri="{9D8B030D-6E8A-4147-A177-3AD203B41FA5}">
                      <a16:colId xmlns:a16="http://schemas.microsoft.com/office/drawing/2014/main" val="4100671668"/>
                    </a:ext>
                  </a:extLst>
                </a:gridCol>
                <a:gridCol w="1066799">
                  <a:extLst>
                    <a:ext uri="{9D8B030D-6E8A-4147-A177-3AD203B41FA5}">
                      <a16:colId xmlns:a16="http://schemas.microsoft.com/office/drawing/2014/main" val="3303020073"/>
                    </a:ext>
                  </a:extLst>
                </a:gridCol>
                <a:gridCol w="1295400">
                  <a:extLst>
                    <a:ext uri="{9D8B030D-6E8A-4147-A177-3AD203B41FA5}">
                      <a16:colId xmlns:a16="http://schemas.microsoft.com/office/drawing/2014/main" val="2761912711"/>
                    </a:ext>
                  </a:extLst>
                </a:gridCol>
                <a:gridCol w="1562104">
                  <a:extLst>
                    <a:ext uri="{9D8B030D-6E8A-4147-A177-3AD203B41FA5}">
                      <a16:colId xmlns:a16="http://schemas.microsoft.com/office/drawing/2014/main" val="948127269"/>
                    </a:ext>
                  </a:extLst>
                </a:gridCol>
              </a:tblGrid>
              <a:tr h="436945">
                <a:tc rowSpan="2">
                  <a:txBody>
                    <a:bodyPr/>
                    <a:lstStyle/>
                    <a:p>
                      <a:pPr algn="ctr" rtl="0" fontAlgn="ctr"/>
                      <a:r>
                        <a:rPr lang="en-IN" sz="1400" b="1" u="none" strike="noStrike" dirty="0">
                          <a:effectLst/>
                        </a:rPr>
                        <a:t>SL </a:t>
                      </a:r>
                      <a:endParaRPr lang="en-IN" sz="1400" b="1" u="none" strike="noStrike" dirty="0" smtClean="0">
                        <a:effectLst/>
                      </a:endParaRPr>
                    </a:p>
                    <a:p>
                      <a:pPr algn="ctr" rtl="0" fontAlgn="ctr"/>
                      <a:r>
                        <a:rPr lang="en-IN" sz="1400" b="1" u="none" strike="noStrike" dirty="0" smtClean="0">
                          <a:effectLst/>
                        </a:rPr>
                        <a:t>No</a:t>
                      </a:r>
                      <a:endParaRPr lang="en-IN" sz="1400" b="1" i="0" u="none" strike="noStrike" dirty="0">
                        <a:solidFill>
                          <a:srgbClr val="0000FF"/>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2">
                  <a:txBody>
                    <a:bodyPr/>
                    <a:lstStyle/>
                    <a:p>
                      <a:pPr algn="ctr" rtl="0" fontAlgn="ctr"/>
                      <a:r>
                        <a:rPr lang="en-IN" sz="1400" b="1" u="none" strike="noStrike" dirty="0">
                          <a:effectLst/>
                        </a:rPr>
                        <a:t>ITEMS</a:t>
                      </a:r>
                      <a:endParaRPr lang="en-IN" sz="1400" b="1" i="0" u="none" strike="noStrike" dirty="0">
                        <a:solidFill>
                          <a:srgbClr val="0000FF"/>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IN"/>
                    </a:p>
                  </a:txBody>
                  <a:tcPr/>
                </a:tc>
                <a:tc gridSpan="2">
                  <a:txBody>
                    <a:bodyPr/>
                    <a:lstStyle/>
                    <a:p>
                      <a:pPr algn="ctr" rtl="0" fontAlgn="ctr"/>
                      <a:r>
                        <a:rPr lang="en-IN" sz="1400" b="1" u="none" strike="noStrike" dirty="0">
                          <a:effectLst/>
                        </a:rPr>
                        <a:t>AWP&amp;B 2018-19</a:t>
                      </a:r>
                      <a:endParaRPr lang="en-IN" sz="1400" b="1" i="0" u="none" strike="noStrike" dirty="0">
                        <a:solidFill>
                          <a:srgbClr val="0000FF"/>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a:txBody>
                    <a:bodyPr/>
                    <a:lstStyle/>
                    <a:p>
                      <a:pPr algn="ctr" rtl="0" fontAlgn="ctr"/>
                      <a:r>
                        <a:rPr lang="en-IN" sz="1400" b="1" u="none" strike="noStrike" dirty="0">
                          <a:effectLst/>
                        </a:rPr>
                        <a:t>AWP&amp;B </a:t>
                      </a:r>
                      <a:endParaRPr lang="en-IN" sz="1400" b="1" u="none" strike="noStrike" dirty="0" smtClean="0">
                        <a:effectLst/>
                      </a:endParaRPr>
                    </a:p>
                    <a:p>
                      <a:pPr algn="ctr" rtl="0" fontAlgn="ctr"/>
                      <a:r>
                        <a:rPr lang="en-IN" sz="1400" b="1" u="none" strike="noStrike" dirty="0" smtClean="0">
                          <a:effectLst/>
                        </a:rPr>
                        <a:t>2019-20</a:t>
                      </a:r>
                      <a:endParaRPr lang="en-IN" sz="1400" b="1" i="0" u="none" strike="noStrike" dirty="0">
                        <a:solidFill>
                          <a:srgbClr val="0000FF"/>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rtl="0" fontAlgn="ctr"/>
                      <a:r>
                        <a:rPr lang="en-IN" sz="1400" b="1" u="none" strike="noStrike">
                          <a:effectLst/>
                        </a:rPr>
                        <a:t>Remarks</a:t>
                      </a:r>
                      <a:endParaRPr lang="en-IN" sz="1400" b="1" i="0" u="none" strike="noStrike">
                        <a:solidFill>
                          <a:srgbClr val="0000FF"/>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extLst>
                  <a:ext uri="{0D108BD9-81ED-4DB2-BD59-A6C34878D82A}">
                    <a16:rowId xmlns:a16="http://schemas.microsoft.com/office/drawing/2014/main" val="4002551173"/>
                  </a:ext>
                </a:extLst>
              </a:tr>
              <a:tr h="436945">
                <a:tc vMerge="1">
                  <a:txBody>
                    <a:bodyPr/>
                    <a:lstStyle/>
                    <a:p>
                      <a:endParaRPr lang="en-IN"/>
                    </a:p>
                  </a:txBody>
                  <a:tcPr/>
                </a:tc>
                <a:tc gridSpan="2" vMerge="1">
                  <a:txBody>
                    <a:bodyPr/>
                    <a:lstStyle/>
                    <a:p>
                      <a:endParaRPr lang="en-IN"/>
                    </a:p>
                  </a:txBody>
                  <a:tcPr/>
                </a:tc>
                <a:tc hMerge="1" vMerge="1">
                  <a:txBody>
                    <a:bodyPr/>
                    <a:lstStyle/>
                    <a:p>
                      <a:endParaRPr lang="en-IN"/>
                    </a:p>
                  </a:txBody>
                  <a:tcPr/>
                </a:tc>
                <a:tc>
                  <a:txBody>
                    <a:bodyPr/>
                    <a:lstStyle/>
                    <a:p>
                      <a:pPr algn="ctr" rtl="0" fontAlgn="ctr"/>
                      <a:r>
                        <a:rPr lang="en-IN" sz="1400" b="1" u="none" strike="noStrike">
                          <a:effectLst/>
                        </a:rPr>
                        <a:t>Approved</a:t>
                      </a:r>
                      <a:endParaRPr lang="en-IN" sz="1400" b="1" i="0" u="none" strike="noStrike">
                        <a:solidFill>
                          <a:srgbClr val="0000FF"/>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a:effectLst/>
                        </a:rPr>
                        <a:t>Received including O/B</a:t>
                      </a:r>
                      <a:endParaRPr lang="en-IN" sz="1400" b="1" i="0" u="none" strike="noStrike">
                        <a:solidFill>
                          <a:srgbClr val="0000FF"/>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a:effectLst/>
                        </a:rPr>
                        <a:t>Proposed</a:t>
                      </a:r>
                      <a:endParaRPr lang="en-IN" sz="1400" b="1" i="0" u="none" strike="noStrike">
                        <a:solidFill>
                          <a:srgbClr val="0000FF"/>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solidFill>
                            <a:schemeClr val="tx1"/>
                          </a:solidFill>
                          <a:effectLst/>
                        </a:rPr>
                        <a:t>2018-19</a:t>
                      </a:r>
                      <a:endParaRPr lang="en-IN" sz="1400" b="1" i="0" u="none" strike="noStrike" dirty="0">
                        <a:solidFill>
                          <a:schemeClr val="tx1"/>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solidFill>
                            <a:schemeClr val="tx1"/>
                          </a:solidFill>
                          <a:effectLst/>
                        </a:rPr>
                        <a:t>2019-20</a:t>
                      </a:r>
                      <a:endParaRPr lang="en-IN" sz="1400" b="1" i="0" u="none" strike="noStrike" dirty="0">
                        <a:solidFill>
                          <a:schemeClr val="tx1"/>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0193522"/>
                  </a:ext>
                </a:extLst>
              </a:tr>
              <a:tr h="391546">
                <a:tc rowSpan="2">
                  <a:txBody>
                    <a:bodyPr/>
                    <a:lstStyle/>
                    <a:p>
                      <a:pPr algn="ctr" rtl="0" fontAlgn="ctr"/>
                      <a:r>
                        <a:rPr lang="en-IN" sz="1400" b="1" u="none" strike="noStrike">
                          <a:effectLst/>
                        </a:rPr>
                        <a:t>1</a:t>
                      </a:r>
                      <a:endParaRPr lang="en-IN" sz="1400" b="1" i="0" u="none" strike="noStrike">
                        <a:solidFill>
                          <a:srgbClr val="000000"/>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rtl="0" fontAlgn="ctr"/>
                      <a:r>
                        <a:rPr lang="en-IN" sz="1400" b="1" u="none" strike="noStrike" dirty="0">
                          <a:solidFill>
                            <a:srgbClr val="006600"/>
                          </a:solidFill>
                          <a:effectLst/>
                        </a:rPr>
                        <a:t>Cooking Cost</a:t>
                      </a:r>
                      <a:endParaRPr lang="en-IN" sz="1400" b="1" i="0" u="none" strike="noStrike" dirty="0">
                        <a:solidFill>
                          <a:srgbClr val="006600"/>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solidFill>
                            <a:srgbClr val="006600"/>
                          </a:solidFill>
                          <a:effectLst/>
                        </a:rPr>
                        <a:t>Primary</a:t>
                      </a:r>
                      <a:endParaRPr lang="en-IN" sz="1400" b="1" i="0" u="none" strike="noStrike" dirty="0">
                        <a:solidFill>
                          <a:srgbClr val="006600"/>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effectLst/>
                        </a:rPr>
                        <a:t>647.24</a:t>
                      </a:r>
                      <a:endParaRPr lang="en-IN" sz="1400" b="1" i="0" u="none" strike="noStrike" dirty="0">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a:effectLst/>
                        </a:rPr>
                        <a:t>684.34</a:t>
                      </a:r>
                      <a:endParaRPr lang="en-IN" sz="1400" b="1" i="0" u="none" strike="noStrike">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solidFill>
                            <a:srgbClr val="002060"/>
                          </a:solidFill>
                          <a:effectLst/>
                        </a:rPr>
                        <a:t>672.66</a:t>
                      </a:r>
                      <a:endParaRPr lang="en-IN" sz="1400" b="1" i="0" u="none" strike="noStrike" dirty="0">
                        <a:solidFill>
                          <a:srgbClr val="00206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err="1">
                          <a:solidFill>
                            <a:schemeClr val="tx1"/>
                          </a:solidFill>
                          <a:effectLst/>
                        </a:rPr>
                        <a:t>Rs</a:t>
                      </a:r>
                      <a:r>
                        <a:rPr lang="en-IN" sz="1400" b="1" u="none" strike="noStrike" dirty="0">
                          <a:solidFill>
                            <a:schemeClr val="tx1"/>
                          </a:solidFill>
                          <a:effectLst/>
                        </a:rPr>
                        <a:t>. 4.13 per meal</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err="1">
                          <a:solidFill>
                            <a:schemeClr val="tx1"/>
                          </a:solidFill>
                          <a:effectLst/>
                        </a:rPr>
                        <a:t>Rs</a:t>
                      </a:r>
                      <a:r>
                        <a:rPr lang="en-IN" sz="1400" b="1" u="none" strike="noStrike" dirty="0">
                          <a:solidFill>
                            <a:schemeClr val="tx1"/>
                          </a:solidFill>
                          <a:effectLst/>
                        </a:rPr>
                        <a:t>. 4.35 per meal</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0062201"/>
                  </a:ext>
                </a:extLst>
              </a:tr>
              <a:tr h="391546">
                <a:tc vMerge="1">
                  <a:txBody>
                    <a:bodyPr/>
                    <a:lstStyle/>
                    <a:p>
                      <a:endParaRPr lang="en-IN"/>
                    </a:p>
                  </a:txBody>
                  <a:tcPr/>
                </a:tc>
                <a:tc vMerge="1">
                  <a:txBody>
                    <a:bodyPr/>
                    <a:lstStyle/>
                    <a:p>
                      <a:endParaRPr lang="en-IN"/>
                    </a:p>
                  </a:txBody>
                  <a:tcPr/>
                </a:tc>
                <a:tc>
                  <a:txBody>
                    <a:bodyPr/>
                    <a:lstStyle/>
                    <a:p>
                      <a:pPr algn="ctr" rtl="0" fontAlgn="ctr"/>
                      <a:r>
                        <a:rPr lang="en-IN" sz="1400" b="1" u="none" strike="noStrike" dirty="0">
                          <a:solidFill>
                            <a:srgbClr val="006600"/>
                          </a:solidFill>
                          <a:effectLst/>
                        </a:rPr>
                        <a:t>U/ Pry.</a:t>
                      </a:r>
                      <a:endParaRPr lang="en-IN" sz="1400" b="1" i="0" u="none" strike="noStrike" dirty="0">
                        <a:solidFill>
                          <a:srgbClr val="006600"/>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effectLst/>
                        </a:rPr>
                        <a:t>639.36</a:t>
                      </a:r>
                      <a:endParaRPr lang="en-IN" sz="1400" b="1" i="0" u="none" strike="noStrike" dirty="0">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effectLst/>
                        </a:rPr>
                        <a:t>661.93</a:t>
                      </a:r>
                      <a:endParaRPr lang="en-IN" sz="1400" b="1" i="0" u="none" strike="noStrike" dirty="0">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solidFill>
                            <a:srgbClr val="002060"/>
                          </a:solidFill>
                          <a:effectLst/>
                        </a:rPr>
                        <a:t>625.71</a:t>
                      </a:r>
                      <a:endParaRPr lang="en-IN" sz="1400" b="1" i="0" u="none" strike="noStrike" dirty="0">
                        <a:solidFill>
                          <a:srgbClr val="00206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err="1">
                          <a:solidFill>
                            <a:schemeClr val="tx1"/>
                          </a:solidFill>
                          <a:effectLst/>
                        </a:rPr>
                        <a:t>Rs</a:t>
                      </a:r>
                      <a:r>
                        <a:rPr lang="en-IN" sz="1400" b="1" u="none" strike="noStrike" dirty="0">
                          <a:solidFill>
                            <a:schemeClr val="tx1"/>
                          </a:solidFill>
                          <a:effectLst/>
                        </a:rPr>
                        <a:t>. 6.18 per meal</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err="1">
                          <a:solidFill>
                            <a:schemeClr val="tx1"/>
                          </a:solidFill>
                          <a:effectLst/>
                        </a:rPr>
                        <a:t>Rs</a:t>
                      </a:r>
                      <a:r>
                        <a:rPr lang="en-IN" sz="1400" b="1" u="none" strike="noStrike" dirty="0">
                          <a:solidFill>
                            <a:schemeClr val="tx1"/>
                          </a:solidFill>
                          <a:effectLst/>
                        </a:rPr>
                        <a:t>. 6.51 per meal</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2345850"/>
                  </a:ext>
                </a:extLst>
              </a:tr>
              <a:tr h="391546">
                <a:tc>
                  <a:txBody>
                    <a:bodyPr/>
                    <a:lstStyle/>
                    <a:p>
                      <a:pPr algn="ctr" rtl="0" fontAlgn="ctr"/>
                      <a:r>
                        <a:rPr lang="en-IN" sz="1400" b="1" u="none" strike="noStrike">
                          <a:effectLst/>
                        </a:rPr>
                        <a:t>2</a:t>
                      </a:r>
                      <a:endParaRPr lang="en-IN" sz="1400" b="1" i="0" u="none" strike="noStrike">
                        <a:solidFill>
                          <a:srgbClr val="000000"/>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rtl="0" fontAlgn="ctr"/>
                      <a:r>
                        <a:rPr lang="en-IN" sz="1400" b="1" u="none" strike="noStrike" dirty="0">
                          <a:solidFill>
                            <a:srgbClr val="660066"/>
                          </a:solidFill>
                          <a:effectLst/>
                        </a:rPr>
                        <a:t>Transportation cost</a:t>
                      </a:r>
                      <a:endParaRPr lang="en-IN" sz="1400" b="1" i="0" u="none" strike="noStrike" dirty="0">
                        <a:solidFill>
                          <a:srgbClr val="660066"/>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a:txBody>
                    <a:bodyPr/>
                    <a:lstStyle/>
                    <a:p>
                      <a:pPr algn="ctr" rtl="0" fontAlgn="ctr"/>
                      <a:r>
                        <a:rPr lang="en-IN" sz="1400" b="1" u="none" strike="noStrike">
                          <a:effectLst/>
                        </a:rPr>
                        <a:t>20.43</a:t>
                      </a:r>
                      <a:endParaRPr lang="en-IN" sz="1400" b="1" i="0" u="none" strike="noStrike">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effectLst/>
                        </a:rPr>
                        <a:t>20.43</a:t>
                      </a:r>
                      <a:endParaRPr lang="en-IN" sz="1400" b="1" i="0" u="none" strike="noStrike" dirty="0">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solidFill>
                            <a:srgbClr val="002060"/>
                          </a:solidFill>
                          <a:effectLst/>
                        </a:rPr>
                        <a:t>44.82</a:t>
                      </a:r>
                      <a:endParaRPr lang="en-IN" sz="1400" b="1" i="0" u="none" strike="noStrike" dirty="0">
                        <a:solidFill>
                          <a:srgbClr val="00206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err="1">
                          <a:solidFill>
                            <a:schemeClr val="tx1"/>
                          </a:solidFill>
                          <a:effectLst/>
                        </a:rPr>
                        <a:t>Rs</a:t>
                      </a:r>
                      <a:r>
                        <a:rPr lang="en-IN" sz="1400" b="1" u="none" strike="noStrike" dirty="0">
                          <a:solidFill>
                            <a:schemeClr val="tx1"/>
                          </a:solidFill>
                          <a:effectLst/>
                        </a:rPr>
                        <a:t>. 750 per MT</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err="1">
                          <a:solidFill>
                            <a:schemeClr val="tx1"/>
                          </a:solidFill>
                          <a:effectLst/>
                        </a:rPr>
                        <a:t>Rs</a:t>
                      </a:r>
                      <a:r>
                        <a:rPr lang="en-IN" sz="1400" b="1" u="none" strike="noStrike" dirty="0">
                          <a:solidFill>
                            <a:schemeClr val="tx1"/>
                          </a:solidFill>
                          <a:effectLst/>
                        </a:rPr>
                        <a:t>. 1500 per MT</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700399"/>
                  </a:ext>
                </a:extLst>
              </a:tr>
              <a:tr h="640563">
                <a:tc>
                  <a:txBody>
                    <a:bodyPr/>
                    <a:lstStyle/>
                    <a:p>
                      <a:pPr algn="ctr" rtl="0" fontAlgn="ctr"/>
                      <a:r>
                        <a:rPr lang="en-IN" sz="1400" b="1" u="none" strike="noStrike">
                          <a:effectLst/>
                        </a:rPr>
                        <a:t>3</a:t>
                      </a:r>
                      <a:endParaRPr lang="en-IN" sz="1400" b="1" i="0" u="none" strike="noStrike">
                        <a:solidFill>
                          <a:srgbClr val="000000"/>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rtl="0" fontAlgn="ctr"/>
                      <a:r>
                        <a:rPr lang="en-IN" sz="1400" b="1" u="none" strike="noStrike" dirty="0">
                          <a:solidFill>
                            <a:srgbClr val="660066"/>
                          </a:solidFill>
                          <a:effectLst/>
                        </a:rPr>
                        <a:t>Management Monitoring &amp; Evaluation (MME) </a:t>
                      </a:r>
                      <a:endParaRPr lang="en-IN" sz="1400" b="1" i="0" u="none" strike="noStrike" dirty="0">
                        <a:solidFill>
                          <a:srgbClr val="660066"/>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a:txBody>
                    <a:bodyPr/>
                    <a:lstStyle/>
                    <a:p>
                      <a:pPr algn="ctr" rtl="0" fontAlgn="ctr"/>
                      <a:r>
                        <a:rPr lang="en-IN" sz="1400" b="1" u="none" strike="noStrike">
                          <a:effectLst/>
                        </a:rPr>
                        <a:t>18.43</a:t>
                      </a:r>
                      <a:endParaRPr lang="en-IN" sz="1400" b="1" i="0" u="none" strike="noStrike">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a:effectLst/>
                        </a:rPr>
                        <a:t>18.43</a:t>
                      </a:r>
                      <a:endParaRPr lang="en-IN" sz="1400" b="1" i="0" u="none" strike="noStrike">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solidFill>
                            <a:srgbClr val="002060"/>
                          </a:solidFill>
                          <a:effectLst/>
                        </a:rPr>
                        <a:t>28.71</a:t>
                      </a:r>
                      <a:endParaRPr lang="en-IN" sz="1400" b="1" i="0" u="none" strike="noStrike" dirty="0">
                        <a:solidFill>
                          <a:srgbClr val="00206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solidFill>
                            <a:schemeClr val="tx1"/>
                          </a:solidFill>
                          <a:effectLst/>
                        </a:rPr>
                        <a:t>1.8 % of Central Recurring Fund</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solidFill>
                            <a:schemeClr val="tx1"/>
                          </a:solidFill>
                          <a:effectLst/>
                        </a:rPr>
                        <a:t>2.7 % of Central Recurring Fund</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699231"/>
                  </a:ext>
                </a:extLst>
              </a:tr>
              <a:tr h="651083">
                <a:tc>
                  <a:txBody>
                    <a:bodyPr/>
                    <a:lstStyle/>
                    <a:p>
                      <a:pPr algn="ctr" rtl="0" fontAlgn="ctr"/>
                      <a:r>
                        <a:rPr lang="en-IN" sz="1400" b="1" u="none" strike="noStrike">
                          <a:effectLst/>
                        </a:rPr>
                        <a:t>4</a:t>
                      </a:r>
                      <a:endParaRPr lang="en-IN" sz="1400" b="1" i="0" u="none" strike="noStrike">
                        <a:solidFill>
                          <a:srgbClr val="000000"/>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rtl="0" fontAlgn="ctr"/>
                      <a:r>
                        <a:rPr lang="en-IN" sz="1400" b="1" u="none" strike="noStrike" dirty="0">
                          <a:solidFill>
                            <a:srgbClr val="006600"/>
                          </a:solidFill>
                          <a:effectLst/>
                        </a:rPr>
                        <a:t>Honorarium to cook cum </a:t>
                      </a:r>
                      <a:r>
                        <a:rPr lang="en-IN" sz="1400" b="1" u="none" strike="noStrike" dirty="0" smtClean="0">
                          <a:solidFill>
                            <a:srgbClr val="006600"/>
                          </a:solidFill>
                          <a:effectLst/>
                        </a:rPr>
                        <a:t>helpers </a:t>
                      </a:r>
                      <a:endParaRPr lang="en-IN" sz="1400" b="1" i="0" u="none" strike="noStrike" dirty="0">
                        <a:solidFill>
                          <a:srgbClr val="006600"/>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a:txBody>
                    <a:bodyPr/>
                    <a:lstStyle/>
                    <a:p>
                      <a:pPr algn="ctr" rtl="0" fontAlgn="ctr"/>
                      <a:r>
                        <a:rPr lang="en-IN" sz="1400" b="1" u="none" strike="noStrike" dirty="0" smtClean="0">
                          <a:effectLst/>
                        </a:rPr>
                        <a:t>248.80</a:t>
                      </a:r>
                      <a:endParaRPr lang="en-IN" sz="1400" b="1" i="0" u="none" strike="noStrike" dirty="0">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a:effectLst/>
                        </a:rPr>
                        <a:t>273.48</a:t>
                      </a:r>
                      <a:endParaRPr lang="en-IN" sz="1400" b="1" i="0" u="none" strike="noStrike">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smtClean="0">
                          <a:solidFill>
                            <a:srgbClr val="002060"/>
                          </a:solidFill>
                          <a:effectLst/>
                        </a:rPr>
                        <a:t>248.80</a:t>
                      </a:r>
                      <a:endParaRPr lang="en-IN" sz="1400" b="1" u="none" strike="noStrike" dirty="0" smtClean="0">
                        <a:solidFill>
                          <a:srgbClr val="002060"/>
                        </a:solidFill>
                        <a:effectLst/>
                      </a:endParaRPr>
                    </a:p>
                    <a:p>
                      <a:pPr algn="ctr" rtl="0" fontAlgn="ctr"/>
                      <a:r>
                        <a:rPr lang="en-IN" sz="1400" b="1" u="none" strike="noStrike" dirty="0" smtClean="0">
                          <a:solidFill>
                            <a:srgbClr val="002060"/>
                          </a:solidFill>
                          <a:effectLst/>
                        </a:rPr>
                        <a:t>(248799 </a:t>
                      </a:r>
                      <a:r>
                        <a:rPr lang="en-IN" sz="1400" b="1" u="none" strike="noStrike" baseline="0" dirty="0" smtClean="0">
                          <a:solidFill>
                            <a:srgbClr val="002060"/>
                          </a:solidFill>
                          <a:effectLst/>
                        </a:rPr>
                        <a:t>CCH</a:t>
                      </a:r>
                      <a:r>
                        <a:rPr lang="en-IN" sz="1400" b="1" u="none" strike="noStrike" dirty="0" smtClean="0">
                          <a:solidFill>
                            <a:srgbClr val="002060"/>
                          </a:solidFill>
                          <a:effectLst/>
                        </a:rPr>
                        <a:t>)</a:t>
                      </a:r>
                      <a:endParaRPr lang="en-IN" sz="1400" b="1" i="0" u="none" strike="noStrike" dirty="0">
                        <a:solidFill>
                          <a:srgbClr val="00206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err="1">
                          <a:solidFill>
                            <a:schemeClr val="tx1"/>
                          </a:solidFill>
                          <a:effectLst/>
                        </a:rPr>
                        <a:t>Rs</a:t>
                      </a:r>
                      <a:r>
                        <a:rPr lang="en-IN" sz="1400" b="1" u="none" strike="noStrike" dirty="0">
                          <a:solidFill>
                            <a:schemeClr val="tx1"/>
                          </a:solidFill>
                          <a:effectLst/>
                        </a:rPr>
                        <a:t>. 1000/- per cook (10 months)</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err="1">
                          <a:solidFill>
                            <a:schemeClr val="tx1"/>
                          </a:solidFill>
                          <a:effectLst/>
                        </a:rPr>
                        <a:t>Rs</a:t>
                      </a:r>
                      <a:r>
                        <a:rPr lang="en-IN" sz="1400" b="1" u="none" strike="noStrike" dirty="0">
                          <a:solidFill>
                            <a:schemeClr val="tx1"/>
                          </a:solidFill>
                          <a:effectLst/>
                        </a:rPr>
                        <a:t>. 1000/- per cook (10 months)</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2945919"/>
                  </a:ext>
                </a:extLst>
              </a:tr>
              <a:tr h="391546">
                <a:tc>
                  <a:txBody>
                    <a:bodyPr/>
                    <a:lstStyle/>
                    <a:p>
                      <a:pPr algn="ctr" rtl="0" fontAlgn="ctr"/>
                      <a:r>
                        <a:rPr lang="en-IN" sz="1400" b="1" u="none" strike="noStrike">
                          <a:effectLst/>
                        </a:rPr>
                        <a:t>5</a:t>
                      </a:r>
                      <a:endParaRPr lang="en-IN" sz="1400" b="1" i="0" u="none" strike="noStrike">
                        <a:solidFill>
                          <a:srgbClr val="000000"/>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rtl="0" fontAlgn="ctr"/>
                      <a:r>
                        <a:rPr lang="en-IN" sz="1400" b="1" u="none" strike="noStrike" dirty="0">
                          <a:solidFill>
                            <a:srgbClr val="660066"/>
                          </a:solidFill>
                          <a:effectLst/>
                        </a:rPr>
                        <a:t>Cost of food grains</a:t>
                      </a:r>
                      <a:endParaRPr lang="en-IN" sz="1400" b="1" i="0" u="none" strike="noStrike" dirty="0">
                        <a:solidFill>
                          <a:srgbClr val="660066"/>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a:txBody>
                    <a:bodyPr/>
                    <a:lstStyle/>
                    <a:p>
                      <a:pPr algn="ctr" rtl="0" fontAlgn="ctr"/>
                      <a:r>
                        <a:rPr lang="en-IN" sz="1400" b="1" u="none" strike="noStrike">
                          <a:effectLst/>
                        </a:rPr>
                        <a:t>81.72</a:t>
                      </a:r>
                      <a:endParaRPr lang="en-IN" sz="1400" b="1" i="0" u="none" strike="noStrike">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a:effectLst/>
                        </a:rPr>
                        <a:t>81.72</a:t>
                      </a:r>
                      <a:endParaRPr lang="en-IN" sz="1400" b="1" i="0" u="none" strike="noStrike">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solidFill>
                            <a:srgbClr val="002060"/>
                          </a:solidFill>
                          <a:effectLst/>
                        </a:rPr>
                        <a:t>89.64</a:t>
                      </a:r>
                      <a:endParaRPr lang="en-IN" sz="1400" b="1" i="0" u="none" strike="noStrike" dirty="0">
                        <a:solidFill>
                          <a:srgbClr val="00206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err="1">
                          <a:solidFill>
                            <a:schemeClr val="tx1"/>
                          </a:solidFill>
                          <a:effectLst/>
                        </a:rPr>
                        <a:t>Rs</a:t>
                      </a:r>
                      <a:r>
                        <a:rPr lang="en-IN" sz="1400" b="1" u="none" strike="noStrike" dirty="0">
                          <a:solidFill>
                            <a:schemeClr val="tx1"/>
                          </a:solidFill>
                          <a:effectLst/>
                        </a:rPr>
                        <a:t>. 3000 per MT</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err="1">
                          <a:solidFill>
                            <a:schemeClr val="tx1"/>
                          </a:solidFill>
                          <a:effectLst/>
                        </a:rPr>
                        <a:t>Rs</a:t>
                      </a:r>
                      <a:r>
                        <a:rPr lang="en-IN" sz="1400" b="1" u="none" strike="noStrike" dirty="0">
                          <a:solidFill>
                            <a:schemeClr val="tx1"/>
                          </a:solidFill>
                          <a:effectLst/>
                        </a:rPr>
                        <a:t>. 3000 per MT</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5127373"/>
                  </a:ext>
                </a:extLst>
              </a:tr>
              <a:tr h="233293">
                <a:tc rowSpan="2">
                  <a:txBody>
                    <a:bodyPr/>
                    <a:lstStyle/>
                    <a:p>
                      <a:pPr algn="ctr" rtl="0" fontAlgn="ctr"/>
                      <a:r>
                        <a:rPr lang="en-IN" sz="1400" b="1" u="none" strike="noStrike">
                          <a:effectLst/>
                        </a:rPr>
                        <a:t>6</a:t>
                      </a:r>
                      <a:endParaRPr lang="en-IN" sz="1400" b="1" i="0" u="none" strike="noStrike">
                        <a:solidFill>
                          <a:srgbClr val="000000"/>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2">
                  <a:txBody>
                    <a:bodyPr/>
                    <a:lstStyle/>
                    <a:p>
                      <a:pPr algn="l" rtl="0" fontAlgn="ctr"/>
                      <a:r>
                        <a:rPr lang="en-IN" sz="1400" b="1" u="none" strike="noStrike" dirty="0">
                          <a:solidFill>
                            <a:srgbClr val="006600"/>
                          </a:solidFill>
                          <a:effectLst/>
                        </a:rPr>
                        <a:t>Kitchen shed</a:t>
                      </a:r>
                      <a:endParaRPr lang="en-IN" sz="1400" b="1" i="0" u="none" strike="noStrike" dirty="0">
                        <a:solidFill>
                          <a:srgbClr val="006600"/>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n-IN"/>
                    </a:p>
                  </a:txBody>
                  <a:tcPr/>
                </a:tc>
                <a:tc rowSpan="2">
                  <a:txBody>
                    <a:bodyPr/>
                    <a:lstStyle/>
                    <a:p>
                      <a:pPr algn="ctr" rtl="0" fontAlgn="ctr"/>
                      <a:r>
                        <a:rPr lang="en-IN" sz="1400" b="1" u="none" strike="noStrike">
                          <a:effectLst/>
                        </a:rPr>
                        <a:t>7.69</a:t>
                      </a:r>
                      <a:endParaRPr lang="en-IN" sz="1400" b="1" i="0" u="none" strike="noStrike">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fontAlgn="ctr"/>
                      <a:r>
                        <a:rPr lang="en-IN" sz="1400" b="1" u="none" strike="noStrike">
                          <a:effectLst/>
                        </a:rPr>
                        <a:t>7.69</a:t>
                      </a:r>
                      <a:endParaRPr lang="en-IN" sz="1400" b="1" i="0" u="none" strike="noStrike">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fontAlgn="ctr"/>
                      <a:r>
                        <a:rPr lang="en-IN" sz="1400" b="1" u="none" strike="noStrike" dirty="0">
                          <a:solidFill>
                            <a:srgbClr val="002060"/>
                          </a:solidFill>
                          <a:effectLst/>
                        </a:rPr>
                        <a:t>7.86 (New) + 11.69 (Repair) </a:t>
                      </a:r>
                      <a:endParaRPr lang="en-IN" sz="1400" b="1" i="0" u="none" strike="noStrike" dirty="0">
                        <a:solidFill>
                          <a:srgbClr val="00206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solidFill>
                            <a:schemeClr val="tx1"/>
                          </a:solidFill>
                          <a:effectLst/>
                        </a:rPr>
                        <a:t>New: 268</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solidFill>
                            <a:schemeClr val="tx1"/>
                          </a:solidFill>
                          <a:effectLst/>
                        </a:rPr>
                        <a:t>New: 274</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3687284"/>
                  </a:ext>
                </a:extLst>
              </a:tr>
              <a:tr h="219207">
                <a:tc vMerge="1">
                  <a:txBody>
                    <a:bodyPr/>
                    <a:lstStyle/>
                    <a:p>
                      <a:endParaRPr lang="en-IN"/>
                    </a:p>
                  </a:txBody>
                  <a:tcPr/>
                </a:tc>
                <a:tc gridSpan="2" vMerge="1">
                  <a:txBody>
                    <a:bodyPr/>
                    <a:lstStyle/>
                    <a:p>
                      <a:endParaRPr lang="en-IN"/>
                    </a:p>
                  </a:txBody>
                  <a:tcPr/>
                </a:tc>
                <a:tc hMerge="1" vMerge="1">
                  <a:txBody>
                    <a:bodyPr/>
                    <a:lstStyle/>
                    <a:p>
                      <a:endParaRPr lang="en-IN"/>
                    </a:p>
                  </a:txBody>
                  <a:tcPr/>
                </a:tc>
                <a:tc vMerge="1">
                  <a:txBody>
                    <a:bodyPr/>
                    <a:lstStyle/>
                    <a:p>
                      <a:endParaRPr lang="en-IN"/>
                    </a:p>
                  </a:txBody>
                  <a:tcPr/>
                </a:tc>
                <a:tc vMerge="1">
                  <a:txBody>
                    <a:bodyPr/>
                    <a:lstStyle/>
                    <a:p>
                      <a:endParaRPr lang="en-IN"/>
                    </a:p>
                  </a:txBody>
                  <a:tcPr/>
                </a:tc>
                <a:tc vMerge="1">
                  <a:txBody>
                    <a:bodyPr/>
                    <a:lstStyle/>
                    <a:p>
                      <a:endParaRPr lang="en-IN"/>
                    </a:p>
                  </a:txBody>
                  <a:tcPr/>
                </a:tc>
                <a:tc>
                  <a:txBody>
                    <a:bodyPr/>
                    <a:lstStyle/>
                    <a:p>
                      <a:pPr algn="ctr" rtl="0" fontAlgn="ctr"/>
                      <a:r>
                        <a:rPr lang="en-IN" sz="1400" b="1" u="none" strike="noStrike" dirty="0">
                          <a:solidFill>
                            <a:schemeClr val="tx1"/>
                          </a:solidFill>
                          <a:effectLst/>
                        </a:rPr>
                        <a:t>Repair: NA</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solidFill>
                            <a:schemeClr val="tx1"/>
                          </a:solidFill>
                          <a:effectLst/>
                        </a:rPr>
                        <a:t>Repair: 11692</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0842523"/>
                  </a:ext>
                </a:extLst>
              </a:tr>
              <a:tr h="436945">
                <a:tc>
                  <a:txBody>
                    <a:bodyPr/>
                    <a:lstStyle/>
                    <a:p>
                      <a:pPr algn="ctr" rtl="0" fontAlgn="ctr"/>
                      <a:r>
                        <a:rPr lang="en-IN" sz="1400" b="1" u="none" strike="noStrike">
                          <a:effectLst/>
                        </a:rPr>
                        <a:t>7</a:t>
                      </a:r>
                      <a:endParaRPr lang="en-IN" sz="1400" b="1" i="0" u="none" strike="noStrike">
                        <a:solidFill>
                          <a:srgbClr val="000000"/>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rtl="0" fontAlgn="ctr"/>
                      <a:r>
                        <a:rPr lang="en-IN" sz="1400" b="1" u="none" strike="noStrike" dirty="0">
                          <a:solidFill>
                            <a:srgbClr val="006600"/>
                          </a:solidFill>
                          <a:effectLst/>
                        </a:rPr>
                        <a:t>Kitchen device </a:t>
                      </a:r>
                      <a:endParaRPr lang="en-IN" sz="1400" b="1" i="0" u="none" strike="noStrike" dirty="0">
                        <a:solidFill>
                          <a:srgbClr val="006600"/>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a:txBody>
                    <a:bodyPr/>
                    <a:lstStyle/>
                    <a:p>
                      <a:pPr algn="ctr" rtl="0" fontAlgn="ctr"/>
                      <a:r>
                        <a:rPr lang="en-IN" sz="1400" b="1" u="none" strike="noStrike">
                          <a:effectLst/>
                        </a:rPr>
                        <a:t>20.44</a:t>
                      </a:r>
                      <a:endParaRPr lang="en-IN" sz="1400" b="1" i="0" u="none" strike="noStrike">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a:effectLst/>
                        </a:rPr>
                        <a:t>0</a:t>
                      </a:r>
                      <a:endParaRPr lang="en-IN" sz="1400" b="1" i="0" u="none" strike="noStrike">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smtClean="0">
                          <a:solidFill>
                            <a:srgbClr val="002060"/>
                          </a:solidFill>
                          <a:effectLst/>
                        </a:rPr>
                        <a:t>55.34</a:t>
                      </a:r>
                      <a:endParaRPr lang="en-IN" sz="1400" b="1" i="0" u="none" strike="noStrike" dirty="0">
                        <a:solidFill>
                          <a:srgbClr val="00206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solidFill>
                            <a:schemeClr val="tx1"/>
                          </a:solidFill>
                          <a:effectLst/>
                        </a:rPr>
                        <a:t>Replacement - 42171</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solidFill>
                            <a:schemeClr val="tx1"/>
                          </a:solidFill>
                          <a:effectLst/>
                        </a:rPr>
                        <a:t>Replacement - </a:t>
                      </a:r>
                      <a:r>
                        <a:rPr lang="en-IN" sz="1400" b="1" u="none" strike="noStrike" dirty="0" smtClean="0">
                          <a:solidFill>
                            <a:schemeClr val="tx1"/>
                          </a:solidFill>
                          <a:effectLst/>
                        </a:rPr>
                        <a:t>33954</a:t>
                      </a:r>
                      <a:endParaRPr lang="en-IN" sz="1400" b="1" i="0" u="none" strike="noStrike" dirty="0">
                        <a:solidFill>
                          <a:schemeClr val="tx1"/>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9344566"/>
                  </a:ext>
                </a:extLst>
              </a:tr>
              <a:tr h="550272">
                <a:tc>
                  <a:txBody>
                    <a:bodyPr/>
                    <a:lstStyle/>
                    <a:p>
                      <a:pPr algn="ctr" rtl="0" fontAlgn="ctr"/>
                      <a:r>
                        <a:rPr lang="en-IN" sz="1400" b="1" i="0" u="none" strike="noStrike" dirty="0" smtClean="0">
                          <a:solidFill>
                            <a:srgbClr val="000000"/>
                          </a:solidFill>
                          <a:effectLst/>
                          <a:latin typeface="Century" panose="02040604050505020304" pitchFamily="18" charset="0"/>
                        </a:rPr>
                        <a:t>8</a:t>
                      </a:r>
                      <a:endParaRPr lang="en-IN" sz="1400" b="1" i="0" u="none" strike="noStrike" dirty="0">
                        <a:solidFill>
                          <a:srgbClr val="000000"/>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algn="l" defTabSz="914400" rtl="0" eaLnBrk="1" fontAlgn="ctr" latinLnBrk="0" hangingPunct="1"/>
                      <a:r>
                        <a:rPr lang="en-IN" sz="1400" b="1" u="none" strike="noStrike" kern="1200" dirty="0" smtClean="0">
                          <a:solidFill>
                            <a:srgbClr val="006600"/>
                          </a:solidFill>
                          <a:effectLst/>
                          <a:latin typeface="+mn-lt"/>
                          <a:ea typeface="+mn-ea"/>
                          <a:cs typeface="+mn-cs"/>
                        </a:rPr>
                        <a:t>Flexi fund</a:t>
                      </a:r>
                      <a:endParaRPr lang="en-IN" sz="1400" b="1" u="none" strike="noStrike" kern="1200" dirty="0">
                        <a:solidFill>
                          <a:srgbClr val="006600"/>
                        </a:solidFill>
                        <a:effectLst/>
                        <a:latin typeface="+mn-lt"/>
                        <a:ea typeface="+mn-ea"/>
                        <a:cs typeface="+mn-cs"/>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a:txBody>
                    <a:bodyPr/>
                    <a:lstStyle/>
                    <a:p>
                      <a:pPr algn="ctr" rtl="0" fontAlgn="ctr"/>
                      <a:r>
                        <a:rPr lang="en-IN" sz="1400" b="1" i="0" u="none" strike="noStrike" dirty="0" smtClean="0">
                          <a:solidFill>
                            <a:schemeClr val="dk1"/>
                          </a:solidFill>
                          <a:effectLst/>
                          <a:latin typeface="+mn-lt"/>
                        </a:rPr>
                        <a:t>NA</a:t>
                      </a:r>
                      <a:endParaRPr lang="en-IN" sz="1400" b="1" i="0" u="none" strike="noStrike" dirty="0">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i="0" u="none" strike="noStrike" dirty="0" smtClean="0">
                          <a:solidFill>
                            <a:srgbClr val="000000"/>
                          </a:solidFill>
                          <a:effectLst/>
                          <a:latin typeface="Calibri" panose="020F0502020204030204" pitchFamily="34" charset="0"/>
                        </a:rPr>
                        <a:t>NA</a:t>
                      </a:r>
                      <a:endParaRPr lang="en-IN" sz="1400" b="1" i="0" u="none" strike="noStrike" dirty="0">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i="0" u="none" strike="noStrike" dirty="0" smtClean="0">
                          <a:solidFill>
                            <a:srgbClr val="002060"/>
                          </a:solidFill>
                          <a:effectLst/>
                          <a:latin typeface="+mn-lt"/>
                        </a:rPr>
                        <a:t>80.62</a:t>
                      </a:r>
                      <a:endParaRPr lang="en-IN" sz="1400" b="1" i="0" u="none" strike="noStrike" dirty="0">
                        <a:solidFill>
                          <a:srgbClr val="00206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effectLst/>
                        </a:rPr>
                        <a:t> </a:t>
                      </a:r>
                      <a:endParaRPr lang="en-IN" sz="1400" b="1" i="0" u="none" strike="noStrike" dirty="0">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200" b="1" u="none" strike="noStrike" dirty="0" smtClean="0">
                          <a:effectLst/>
                        </a:rPr>
                        <a:t>Additional Nutrition: </a:t>
                      </a:r>
                      <a:r>
                        <a:rPr lang="en-IN" sz="1200" b="1" u="none" strike="noStrike" dirty="0" smtClean="0">
                          <a:effectLst/>
                        </a:rPr>
                        <a:t>65.62</a:t>
                      </a:r>
                      <a:r>
                        <a:rPr lang="en-IN" sz="1200" b="1" u="none" strike="noStrike" baseline="0" dirty="0" smtClean="0">
                          <a:effectLst/>
                        </a:rPr>
                        <a:t> </a:t>
                      </a:r>
                      <a:r>
                        <a:rPr lang="en-IN" sz="1200" b="1" u="none" strike="noStrike" baseline="0" dirty="0" smtClean="0">
                          <a:effectLst/>
                        </a:rPr>
                        <a:t>Cr</a:t>
                      </a:r>
                      <a:r>
                        <a:rPr lang="en-IN" sz="1200" b="1" u="none" strike="noStrike" dirty="0" smtClean="0">
                          <a:effectLst/>
                        </a:rPr>
                        <a:t> + Kitchen Garden:15</a:t>
                      </a:r>
                      <a:r>
                        <a:rPr lang="en-IN" sz="1200" b="1" u="none" strike="noStrike" baseline="0" dirty="0" smtClean="0">
                          <a:effectLst/>
                        </a:rPr>
                        <a:t> Cr</a:t>
                      </a:r>
                      <a:endParaRPr lang="en-IN" sz="1200" b="1" i="0" u="none" strike="noStrike" dirty="0">
                        <a:solidFill>
                          <a:srgbClr val="0070C0"/>
                        </a:solidFill>
                        <a:effectLst/>
                        <a:latin typeface="Arial" panose="020B060402020202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3721186"/>
                  </a:ext>
                </a:extLst>
              </a:tr>
              <a:tr h="222807">
                <a:tc gridSpan="3">
                  <a:txBody>
                    <a:bodyPr/>
                    <a:lstStyle/>
                    <a:p>
                      <a:pPr algn="ctr" rtl="0" fontAlgn="ctr"/>
                      <a:r>
                        <a:rPr lang="en-IN" sz="1400" b="1" u="none" strike="noStrike" dirty="0">
                          <a:effectLst/>
                        </a:rPr>
                        <a:t>Total</a:t>
                      </a:r>
                      <a:endParaRPr lang="en-IN" sz="1400" b="1" i="0" u="none" strike="noStrike" dirty="0">
                        <a:solidFill>
                          <a:srgbClr val="000000"/>
                        </a:solidFill>
                        <a:effectLst/>
                        <a:latin typeface="Century" panose="02040604050505020304" pitchFamily="18"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hMerge="1">
                  <a:txBody>
                    <a:bodyPr/>
                    <a:lstStyle/>
                    <a:p>
                      <a:endParaRPr lang="en-IN"/>
                    </a:p>
                  </a:txBody>
                  <a:tcPr/>
                </a:tc>
                <a:tc>
                  <a:txBody>
                    <a:bodyPr/>
                    <a:lstStyle/>
                    <a:p>
                      <a:pPr algn="ctr" rtl="0" fontAlgn="ctr"/>
                      <a:r>
                        <a:rPr lang="en-IN" sz="1400" b="1" u="none" strike="noStrike" dirty="0" smtClean="0">
                          <a:effectLst/>
                        </a:rPr>
                        <a:t>1684.10</a:t>
                      </a:r>
                      <a:endParaRPr lang="en-IN" sz="1400" b="1" i="0" u="none" strike="noStrike" dirty="0">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effectLst/>
                        </a:rPr>
                        <a:t>1748.08</a:t>
                      </a:r>
                      <a:endParaRPr lang="en-IN" sz="1400" b="1" i="0" u="none" strike="noStrike" dirty="0">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smtClean="0">
                          <a:solidFill>
                            <a:srgbClr val="002060"/>
                          </a:solidFill>
                          <a:effectLst/>
                        </a:rPr>
                        <a:t>1865.85* </a:t>
                      </a:r>
                      <a:endParaRPr lang="en-IN" sz="1400" b="1" i="0" u="none" strike="noStrike" dirty="0">
                        <a:solidFill>
                          <a:srgbClr val="00206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IN" sz="1400" b="1" u="none" strike="noStrike" dirty="0">
                          <a:effectLst/>
                        </a:rPr>
                        <a:t> </a:t>
                      </a:r>
                      <a:endParaRPr lang="en-IN" sz="1400" b="1" i="0" u="none" strike="noStrike" dirty="0">
                        <a:solidFill>
                          <a:srgbClr val="000000"/>
                        </a:solidFill>
                        <a:effectLst/>
                        <a:latin typeface="Calibri" panose="020F050202020403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400" b="1" u="none" strike="noStrike" dirty="0">
                          <a:effectLst/>
                        </a:rPr>
                        <a:t> </a:t>
                      </a:r>
                      <a:endParaRPr lang="en-IN" sz="1400" b="1" i="0" u="none" strike="noStrike" dirty="0">
                        <a:solidFill>
                          <a:srgbClr val="0070C0"/>
                        </a:solidFill>
                        <a:effectLst/>
                        <a:latin typeface="Arial" panose="020B0604020202020204" pitchFamily="34" charset="0"/>
                      </a:endParaRPr>
                    </a:p>
                  </a:txBody>
                  <a:tcPr marL="8637" marR="8637" marT="863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7637005"/>
                  </a:ext>
                </a:extLst>
              </a:tr>
            </a:tbl>
          </a:graphicData>
        </a:graphic>
      </p:graphicFrame>
      <p:sp>
        <p:nvSpPr>
          <p:cNvPr id="6" name="Rectangle 5"/>
          <p:cNvSpPr/>
          <p:nvPr/>
        </p:nvSpPr>
        <p:spPr>
          <a:xfrm>
            <a:off x="5867400" y="6282717"/>
            <a:ext cx="152400" cy="187646"/>
          </a:xfrm>
          <a:prstGeom prst="rect">
            <a:avLst/>
          </a:prstGeom>
          <a:solidFill>
            <a:srgbClr val="00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5867400" y="6540703"/>
            <a:ext cx="152400" cy="187646"/>
          </a:xfrm>
          <a:prstGeom prst="rect">
            <a:avLst/>
          </a:prstGeom>
          <a:solidFill>
            <a:srgbClr val="66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6019800" y="6480637"/>
            <a:ext cx="2286000" cy="307777"/>
          </a:xfrm>
          <a:prstGeom prst="rect">
            <a:avLst/>
          </a:prstGeom>
          <a:noFill/>
        </p:spPr>
        <p:txBody>
          <a:bodyPr wrap="square" rtlCol="0">
            <a:spAutoFit/>
          </a:bodyPr>
          <a:lstStyle/>
          <a:p>
            <a:r>
              <a:rPr lang="en-IN" sz="1400" dirty="0" smtClean="0"/>
              <a:t>Only Central Share</a:t>
            </a:r>
            <a:endParaRPr lang="en-IN" sz="1400" dirty="0"/>
          </a:p>
        </p:txBody>
      </p:sp>
      <p:sp>
        <p:nvSpPr>
          <p:cNvPr id="11" name="TextBox 10"/>
          <p:cNvSpPr txBox="1"/>
          <p:nvPr/>
        </p:nvSpPr>
        <p:spPr>
          <a:xfrm>
            <a:off x="6019800" y="6248400"/>
            <a:ext cx="2286000" cy="307777"/>
          </a:xfrm>
          <a:prstGeom prst="rect">
            <a:avLst/>
          </a:prstGeom>
          <a:noFill/>
        </p:spPr>
        <p:txBody>
          <a:bodyPr wrap="square" rtlCol="0">
            <a:spAutoFit/>
          </a:bodyPr>
          <a:lstStyle/>
          <a:p>
            <a:r>
              <a:rPr lang="en-IN" sz="1400" dirty="0" smtClean="0"/>
              <a:t>Central + State Share</a:t>
            </a:r>
            <a:endParaRPr lang="en-IN" sz="1400" dirty="0"/>
          </a:p>
        </p:txBody>
      </p:sp>
    </p:spTree>
    <p:extLst>
      <p:ext uri="{BB962C8B-B14F-4D97-AF65-F5344CB8AC3E}">
        <p14:creationId xmlns:p14="http://schemas.microsoft.com/office/powerpoint/2010/main" val="338743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0" y="0"/>
            <a:ext cx="8458200" cy="832572"/>
          </a:xfrm>
        </p:spPr>
        <p:txBody>
          <a:bodyPr>
            <a:noAutofit/>
          </a:bodyPr>
          <a:lstStyle/>
          <a:p>
            <a:r>
              <a:rPr lang="en-US" sz="3200" b="1" dirty="0" smtClean="0"/>
              <a:t>PROPOSED BUDGET FOR FLEXI FUND – 2019-20</a:t>
            </a:r>
            <a:r>
              <a:rPr lang="en-US" sz="3600" b="1" dirty="0" smtClean="0"/>
              <a:t> </a:t>
            </a:r>
            <a:endParaRPr lang="en-IN" sz="3600" b="1" dirty="0"/>
          </a:p>
        </p:txBody>
      </p:sp>
      <p:graphicFrame>
        <p:nvGraphicFramePr>
          <p:cNvPr id="5" name="Table 4"/>
          <p:cNvGraphicFramePr>
            <a:graphicFrameLocks noGrp="1"/>
          </p:cNvGraphicFramePr>
          <p:nvPr>
            <p:extLst>
              <p:ext uri="{D42A27DB-BD31-4B8C-83A1-F6EECF244321}">
                <p14:modId xmlns:p14="http://schemas.microsoft.com/office/powerpoint/2010/main" val="1136042605"/>
              </p:ext>
            </p:extLst>
          </p:nvPr>
        </p:nvGraphicFramePr>
        <p:xfrm>
          <a:off x="495300" y="1219200"/>
          <a:ext cx="8153399" cy="5186198"/>
        </p:xfrm>
        <a:graphic>
          <a:graphicData uri="http://schemas.openxmlformats.org/drawingml/2006/table">
            <a:tbl>
              <a:tblPr firstRow="1" firstCol="1" bandRow="1">
                <a:tableStyleId>{5C22544A-7EE6-4342-B048-85BDC9FD1C3A}</a:tableStyleId>
              </a:tblPr>
              <a:tblGrid>
                <a:gridCol w="3886200">
                  <a:extLst>
                    <a:ext uri="{9D8B030D-6E8A-4147-A177-3AD203B41FA5}">
                      <a16:colId xmlns:a16="http://schemas.microsoft.com/office/drawing/2014/main" val="1095115545"/>
                    </a:ext>
                  </a:extLst>
                </a:gridCol>
                <a:gridCol w="1371600">
                  <a:extLst>
                    <a:ext uri="{9D8B030D-6E8A-4147-A177-3AD203B41FA5}">
                      <a16:colId xmlns:a16="http://schemas.microsoft.com/office/drawing/2014/main" val="2945685652"/>
                    </a:ext>
                  </a:extLst>
                </a:gridCol>
                <a:gridCol w="1350746">
                  <a:extLst>
                    <a:ext uri="{9D8B030D-6E8A-4147-A177-3AD203B41FA5}">
                      <a16:colId xmlns:a16="http://schemas.microsoft.com/office/drawing/2014/main" val="2375080293"/>
                    </a:ext>
                  </a:extLst>
                </a:gridCol>
                <a:gridCol w="1544853">
                  <a:extLst>
                    <a:ext uri="{9D8B030D-6E8A-4147-A177-3AD203B41FA5}">
                      <a16:colId xmlns:a16="http://schemas.microsoft.com/office/drawing/2014/main" val="115346534"/>
                    </a:ext>
                  </a:extLst>
                </a:gridCol>
              </a:tblGrid>
              <a:tr h="936537">
                <a:tc>
                  <a:txBody>
                    <a:bodyPr/>
                    <a:lstStyle/>
                    <a:p>
                      <a:pPr algn="ctr">
                        <a:spcAft>
                          <a:spcPts val="0"/>
                        </a:spcAft>
                      </a:pPr>
                      <a:r>
                        <a:rPr lang="en-IN" sz="2400" dirty="0">
                          <a:effectLst/>
                        </a:rPr>
                        <a:t>Proposal</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algn="ctr">
                        <a:spcAft>
                          <a:spcPts val="0"/>
                        </a:spcAft>
                      </a:pPr>
                      <a:r>
                        <a:rPr lang="en-IN" sz="2400">
                          <a:effectLst/>
                        </a:rPr>
                        <a:t>Central</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algn="ctr">
                        <a:spcAft>
                          <a:spcPts val="0"/>
                        </a:spcAft>
                      </a:pPr>
                      <a:r>
                        <a:rPr lang="en-IN" sz="2400">
                          <a:effectLst/>
                        </a:rPr>
                        <a:t>State</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algn="ctr">
                        <a:spcAft>
                          <a:spcPts val="0"/>
                        </a:spcAft>
                      </a:pPr>
                      <a:r>
                        <a:rPr lang="en-IN" sz="2400">
                          <a:effectLst/>
                        </a:rPr>
                        <a:t>Total</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chorCtr="1"/>
                </a:tc>
                <a:extLst>
                  <a:ext uri="{0D108BD9-81ED-4DB2-BD59-A6C34878D82A}">
                    <a16:rowId xmlns:a16="http://schemas.microsoft.com/office/drawing/2014/main" val="3912857172"/>
                  </a:ext>
                </a:extLst>
              </a:tr>
              <a:tr h="957821">
                <a:tc>
                  <a:txBody>
                    <a:bodyPr/>
                    <a:lstStyle/>
                    <a:p>
                      <a:pPr algn="l">
                        <a:spcAft>
                          <a:spcPts val="0"/>
                        </a:spcAft>
                      </a:pPr>
                      <a:r>
                        <a:rPr lang="en-IN" sz="2400" b="1" dirty="0" smtClean="0">
                          <a:effectLst/>
                        </a:rPr>
                        <a:t>A. </a:t>
                      </a:r>
                      <a:r>
                        <a:rPr lang="en-IN" sz="2400" dirty="0" smtClean="0">
                          <a:effectLst/>
                        </a:rPr>
                        <a:t>Additional Nutrition for providing Egg / Milk @ </a:t>
                      </a:r>
                      <a:r>
                        <a:rPr lang="en-IN" sz="2400" dirty="0" err="1" smtClean="0">
                          <a:effectLst/>
                        </a:rPr>
                        <a:t>Rs</a:t>
                      </a:r>
                      <a:r>
                        <a:rPr lang="en-IN" sz="2400" dirty="0" smtClean="0">
                          <a:effectLst/>
                        </a:rPr>
                        <a:t>. 5/- for 55 days  for 23.86 lakh</a:t>
                      </a:r>
                      <a:r>
                        <a:rPr lang="en-IN" sz="2400" baseline="0" dirty="0" smtClean="0">
                          <a:effectLst/>
                        </a:rPr>
                        <a:t> children of 7 districts of Jungle Mahal, </a:t>
                      </a:r>
                      <a:r>
                        <a:rPr lang="en-IN" sz="2400" baseline="0" dirty="0" err="1" smtClean="0">
                          <a:effectLst/>
                        </a:rPr>
                        <a:t>Sunderban</a:t>
                      </a:r>
                      <a:r>
                        <a:rPr lang="en-IN" sz="2400" baseline="0" dirty="0" smtClean="0">
                          <a:effectLst/>
                        </a:rPr>
                        <a:t> &amp; distressed Tea Garden Areas.</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algn="ctr">
                        <a:lnSpc>
                          <a:spcPct val="107000"/>
                        </a:lnSpc>
                        <a:spcAft>
                          <a:spcPts val="0"/>
                        </a:spcAft>
                      </a:pPr>
                      <a:r>
                        <a:rPr lang="en-IN" sz="2400" dirty="0">
                          <a:effectLst/>
                        </a:rPr>
                        <a:t>3936.90</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algn="ctr">
                        <a:lnSpc>
                          <a:spcPct val="107000"/>
                        </a:lnSpc>
                        <a:spcAft>
                          <a:spcPts val="0"/>
                        </a:spcAft>
                      </a:pPr>
                      <a:r>
                        <a:rPr lang="en-IN" sz="2400" dirty="0">
                          <a:effectLst/>
                        </a:rPr>
                        <a:t>2624.60</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algn="ctr">
                        <a:lnSpc>
                          <a:spcPct val="107000"/>
                        </a:lnSpc>
                        <a:spcAft>
                          <a:spcPts val="0"/>
                        </a:spcAft>
                      </a:pPr>
                      <a:r>
                        <a:rPr lang="en-IN" sz="2400">
                          <a:effectLst/>
                        </a:rPr>
                        <a:t>6561.50</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chorCtr="1"/>
                </a:tc>
                <a:extLst>
                  <a:ext uri="{0D108BD9-81ED-4DB2-BD59-A6C34878D82A}">
                    <a16:rowId xmlns:a16="http://schemas.microsoft.com/office/drawing/2014/main" val="1781990664"/>
                  </a:ext>
                </a:extLst>
              </a:tr>
              <a:tr h="957821">
                <a:tc>
                  <a:txBody>
                    <a:bodyPr/>
                    <a:lstStyle/>
                    <a:p>
                      <a:pPr algn="l">
                        <a:spcAft>
                          <a:spcPts val="0"/>
                        </a:spcAft>
                      </a:pPr>
                      <a:r>
                        <a:rPr lang="en-IN" sz="2400" dirty="0" smtClean="0">
                          <a:effectLst/>
                        </a:rPr>
                        <a:t>B. Development of kitchen garden of 30000 schools @ </a:t>
                      </a:r>
                      <a:r>
                        <a:rPr lang="en-IN" sz="2400" dirty="0" err="1" smtClean="0">
                          <a:effectLst/>
                        </a:rPr>
                        <a:t>Rs</a:t>
                      </a:r>
                      <a:r>
                        <a:rPr lang="en-IN" sz="2400" dirty="0" smtClean="0">
                          <a:effectLst/>
                        </a:rPr>
                        <a:t>.</a:t>
                      </a:r>
                      <a:r>
                        <a:rPr lang="en-IN" sz="2400" baseline="0" dirty="0" smtClean="0">
                          <a:effectLst/>
                        </a:rPr>
                        <a:t> 5000/-</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algn="ctr">
                        <a:lnSpc>
                          <a:spcPct val="107000"/>
                        </a:lnSpc>
                        <a:spcAft>
                          <a:spcPts val="0"/>
                        </a:spcAft>
                      </a:pPr>
                      <a:r>
                        <a:rPr lang="en-IN" sz="2400" dirty="0">
                          <a:effectLst/>
                        </a:rPr>
                        <a:t>900.00</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algn="ctr">
                        <a:lnSpc>
                          <a:spcPct val="107000"/>
                        </a:lnSpc>
                        <a:spcAft>
                          <a:spcPts val="0"/>
                        </a:spcAft>
                      </a:pPr>
                      <a:r>
                        <a:rPr lang="en-IN" sz="2400" dirty="0">
                          <a:effectLst/>
                        </a:rPr>
                        <a:t>600.00</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algn="ctr">
                        <a:lnSpc>
                          <a:spcPct val="107000"/>
                        </a:lnSpc>
                        <a:spcAft>
                          <a:spcPts val="0"/>
                        </a:spcAft>
                      </a:pPr>
                      <a:r>
                        <a:rPr lang="en-IN" sz="2400">
                          <a:effectLst/>
                        </a:rPr>
                        <a:t>1500.00</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chorCtr="1"/>
                </a:tc>
                <a:extLst>
                  <a:ext uri="{0D108BD9-81ED-4DB2-BD59-A6C34878D82A}">
                    <a16:rowId xmlns:a16="http://schemas.microsoft.com/office/drawing/2014/main" val="2671485902"/>
                  </a:ext>
                </a:extLst>
              </a:tr>
              <a:tr h="957821">
                <a:tc>
                  <a:txBody>
                    <a:bodyPr/>
                    <a:lstStyle/>
                    <a:p>
                      <a:pPr algn="ctr">
                        <a:spcAft>
                          <a:spcPts val="0"/>
                        </a:spcAft>
                      </a:pPr>
                      <a:r>
                        <a:rPr lang="en-IN" sz="2400" dirty="0">
                          <a:effectLst/>
                        </a:rPr>
                        <a:t> </a:t>
                      </a:r>
                      <a:r>
                        <a:rPr lang="en-IN" sz="2400" dirty="0" smtClean="0">
                          <a:effectLst/>
                        </a:rPr>
                        <a:t>Grand Total</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algn="ctr">
                        <a:lnSpc>
                          <a:spcPct val="107000"/>
                        </a:lnSpc>
                        <a:spcAft>
                          <a:spcPts val="0"/>
                        </a:spcAft>
                      </a:pPr>
                      <a:r>
                        <a:rPr lang="en-IN" sz="2400">
                          <a:effectLst/>
                        </a:rPr>
                        <a:t>4836.90</a:t>
                      </a:r>
                      <a:endParaRPr lang="en-IN"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algn="ctr">
                        <a:lnSpc>
                          <a:spcPct val="107000"/>
                        </a:lnSpc>
                        <a:spcAft>
                          <a:spcPts val="0"/>
                        </a:spcAft>
                      </a:pPr>
                      <a:r>
                        <a:rPr lang="en-IN" sz="2400" dirty="0">
                          <a:effectLst/>
                        </a:rPr>
                        <a:t>3224.60</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chorCtr="1"/>
                </a:tc>
                <a:tc>
                  <a:txBody>
                    <a:bodyPr/>
                    <a:lstStyle/>
                    <a:p>
                      <a:pPr algn="ctr">
                        <a:lnSpc>
                          <a:spcPct val="107000"/>
                        </a:lnSpc>
                        <a:spcAft>
                          <a:spcPts val="0"/>
                        </a:spcAft>
                      </a:pPr>
                      <a:r>
                        <a:rPr lang="en-IN" sz="2400" dirty="0">
                          <a:effectLst/>
                        </a:rPr>
                        <a:t>8061.50</a:t>
                      </a:r>
                      <a:endParaRPr lang="en-IN"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chorCtr="1"/>
                </a:tc>
                <a:extLst>
                  <a:ext uri="{0D108BD9-81ED-4DB2-BD59-A6C34878D82A}">
                    <a16:rowId xmlns:a16="http://schemas.microsoft.com/office/drawing/2014/main" val="4067393889"/>
                  </a:ext>
                </a:extLst>
              </a:tr>
            </a:tbl>
          </a:graphicData>
        </a:graphic>
      </p:graphicFrame>
      <p:sp>
        <p:nvSpPr>
          <p:cNvPr id="6" name="TextBox 5"/>
          <p:cNvSpPr txBox="1"/>
          <p:nvPr/>
        </p:nvSpPr>
        <p:spPr>
          <a:xfrm>
            <a:off x="7086600" y="880646"/>
            <a:ext cx="1676400" cy="338554"/>
          </a:xfrm>
          <a:prstGeom prst="rect">
            <a:avLst/>
          </a:prstGeom>
          <a:noFill/>
        </p:spPr>
        <p:txBody>
          <a:bodyPr wrap="square" rtlCol="0">
            <a:spAutoFit/>
          </a:bodyPr>
          <a:lstStyle/>
          <a:p>
            <a:r>
              <a:rPr lang="en-US" sz="1600" dirty="0" smtClean="0"/>
              <a:t>Rs. In </a:t>
            </a:r>
            <a:r>
              <a:rPr lang="en-US" sz="1400" dirty="0" smtClean="0"/>
              <a:t>Lakh</a:t>
            </a:r>
            <a:endParaRPr lang="en-US" sz="1400" dirty="0"/>
          </a:p>
        </p:txBody>
      </p:sp>
      <p:pic>
        <p:nvPicPr>
          <p:cNvPr id="7" name="Picture 6" descr="C:\Documents and Settings\user\Desktop\LOGO\MDM_LOGO_JPEG.JPG"/>
          <p:cNvPicPr>
            <a:picLocks noChangeAspect="1" noChangeArrowheads="1"/>
          </p:cNvPicPr>
          <p:nvPr/>
        </p:nvPicPr>
        <p:blipFill>
          <a:blip r:embed="rId2" cstate="print"/>
          <a:srcRect l="27779" t="13121" r="27777" b="10283"/>
          <a:stretch>
            <a:fillRect/>
          </a:stretch>
        </p:blipFill>
        <p:spPr bwMode="auto">
          <a:xfrm>
            <a:off x="8458200" y="0"/>
            <a:ext cx="685800" cy="832572"/>
          </a:xfrm>
          <a:prstGeom prst="rect">
            <a:avLst/>
          </a:prstGeom>
          <a:noFill/>
          <a:ln w="9525">
            <a:noFill/>
            <a:miter lim="800000"/>
            <a:headEnd/>
            <a:tailEnd/>
          </a:ln>
        </p:spPr>
      </p:pic>
    </p:spTree>
    <p:extLst>
      <p:ext uri="{BB962C8B-B14F-4D97-AF65-F5344CB8AC3E}">
        <p14:creationId xmlns:p14="http://schemas.microsoft.com/office/powerpoint/2010/main" val="22591793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98392" y="1905000"/>
            <a:ext cx="4083169" cy="3416320"/>
          </a:xfrm>
          <a:prstGeom prst="rect">
            <a:avLst/>
          </a:prstGeom>
          <a:noFill/>
        </p:spPr>
        <p:txBody>
          <a:bodyPr wrap="none" lIns="91440" tIns="45720" rIns="91440" bIns="45720">
            <a:spAutoFit/>
          </a:bodyPr>
          <a:lstStyle/>
          <a:p>
            <a:pPr algn="ctr"/>
            <a:r>
              <a:rPr lang="en-US"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Glimpse </a:t>
            </a:r>
          </a:p>
          <a:p>
            <a:pPr algn="ctr"/>
            <a:r>
              <a:rPr lang="en-US"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of </a:t>
            </a:r>
          </a:p>
          <a:p>
            <a:pPr algn="ctr"/>
            <a:r>
              <a:rPr lang="en-US"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MDM</a:t>
            </a:r>
            <a:endPar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2" name="Picture 1"/>
          <p:cNvPicPr>
            <a:picLocks noChangeAspect="1"/>
          </p:cNvPicPr>
          <p:nvPr/>
        </p:nvPicPr>
        <p:blipFill>
          <a:blip r:embed="rId2" cstate="print"/>
          <a:stretch>
            <a:fillRect/>
          </a:stretch>
        </p:blipFill>
        <p:spPr>
          <a:xfrm>
            <a:off x="533400" y="294954"/>
            <a:ext cx="3581399" cy="6334446"/>
          </a:xfrm>
          <a:prstGeom prst="rect">
            <a:avLst/>
          </a:prstGeom>
          <a:ln>
            <a:noFill/>
          </a:ln>
          <a:effectLst>
            <a:softEdge rad="112500"/>
          </a:effectLst>
        </p:spPr>
      </p:pic>
    </p:spTree>
    <p:extLst>
      <p:ext uri="{BB962C8B-B14F-4D97-AF65-F5344CB8AC3E}">
        <p14:creationId xmlns:p14="http://schemas.microsoft.com/office/powerpoint/2010/main" val="2241765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0FFBB69A-1930-42D7-878E-55279CB9DCFE}" type="slidenum">
              <a:rPr lang="en-US" smtClean="0"/>
              <a:pPr>
                <a:defRPr/>
              </a:pPr>
              <a:t>13</a:t>
            </a:fld>
            <a:endParaRPr lang="en-US"/>
          </a:p>
        </p:txBody>
      </p:sp>
      <p:sp>
        <p:nvSpPr>
          <p:cNvPr id="8" name="Rectangle 2"/>
          <p:cNvSpPr txBox="1">
            <a:spLocks noChangeArrowheads="1"/>
          </p:cNvSpPr>
          <p:nvPr/>
        </p:nvSpPr>
        <p:spPr bwMode="auto">
          <a:xfrm>
            <a:off x="0" y="-6832"/>
            <a:ext cx="9144000" cy="609600"/>
          </a:xfrm>
          <a:prstGeom prst="rect">
            <a:avLst/>
          </a:prstGeom>
          <a:noFill/>
          <a:ln w="9525">
            <a:noFill/>
            <a:miter lim="800000"/>
            <a:headEnd/>
            <a:tailEnd/>
          </a:ln>
        </p:spPr>
        <p:txBody>
          <a:bodyPr anchor="ctr"/>
          <a:lstStyle/>
          <a:p>
            <a:pPr algn="ctr" eaLnBrk="0" hangingPunct="0">
              <a:defRPr/>
            </a:pPr>
            <a:r>
              <a:rPr lang="en-US" sz="4000" b="1" kern="0" dirty="0">
                <a:latin typeface="+mj-lt"/>
                <a:ea typeface="+mj-ea"/>
                <a:cs typeface="+mj-cs"/>
              </a:rPr>
              <a:t>Mid Day Meal </a:t>
            </a:r>
            <a:r>
              <a:rPr lang="en-US" sz="4000" b="1" kern="0" dirty="0" err="1">
                <a:latin typeface="+mj-lt"/>
                <a:ea typeface="+mj-ea"/>
                <a:cs typeface="+mj-cs"/>
              </a:rPr>
              <a:t>Programme</a:t>
            </a:r>
            <a:endParaRPr lang="en-US" sz="4000" b="1" kern="0" dirty="0">
              <a:latin typeface="+mj-lt"/>
              <a:ea typeface="+mj-ea"/>
              <a:cs typeface="+mj-cs"/>
            </a:endParaRPr>
          </a:p>
        </p:txBody>
      </p:sp>
      <p:pic>
        <p:nvPicPr>
          <p:cNvPr id="9"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pic>
        <p:nvPicPr>
          <p:cNvPr id="2" name="Picture 1"/>
          <p:cNvPicPr>
            <a:picLocks noChangeAspect="1"/>
          </p:cNvPicPr>
          <p:nvPr/>
        </p:nvPicPr>
        <p:blipFill>
          <a:blip r:embed="rId4" cstate="print"/>
          <a:stretch>
            <a:fillRect/>
          </a:stretch>
        </p:blipFill>
        <p:spPr>
          <a:xfrm>
            <a:off x="424031" y="818240"/>
            <a:ext cx="8196468" cy="5430159"/>
          </a:xfrm>
          <a:prstGeom prst="rect">
            <a:avLst/>
          </a:prstGeom>
          <a:ln>
            <a:noFill/>
          </a:ln>
          <a:effectLst>
            <a:softEdge rad="112500"/>
          </a:effectLst>
        </p:spPr>
      </p:pic>
    </p:spTree>
    <p:extLst>
      <p:ext uri="{BB962C8B-B14F-4D97-AF65-F5344CB8AC3E}">
        <p14:creationId xmlns:p14="http://schemas.microsoft.com/office/powerpoint/2010/main" val="15602420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611779"/>
            <a:ext cx="1202573" cy="24622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1000" b="1" spc="50" dirty="0" smtClean="0">
                <a:ln w="11430"/>
                <a:solidFill>
                  <a:srgbClr val="FF3300"/>
                </a:solidFill>
                <a:effectLst>
                  <a:outerShdw blurRad="76200" dist="50800" dir="5400000" algn="tl" rotWithShape="0">
                    <a:srgbClr val="000000">
                      <a:alpha val="65000"/>
                    </a:srgbClr>
                  </a:outerShdw>
                </a:effectLst>
              </a:rPr>
              <a:t>WEST BENGAL</a:t>
            </a:r>
            <a:endParaRPr lang="en-US" sz="1000" b="1" spc="50" dirty="0">
              <a:ln w="11430"/>
              <a:solidFill>
                <a:srgbClr val="FF3300"/>
              </a:solidFill>
              <a:effectLst>
                <a:outerShdw blurRad="76200" dist="50800" dir="5400000" algn="tl" rotWithShape="0">
                  <a:srgbClr val="000000">
                    <a:alpha val="65000"/>
                  </a:srgbClr>
                </a:outerShdw>
              </a:effectLst>
            </a:endParaRPr>
          </a:p>
        </p:txBody>
      </p:sp>
      <p:pic>
        <p:nvPicPr>
          <p:cNvPr id="4098" name="Picture 2" descr="C:\Miscelleneus\MDM Pic\Pic Sent to Delhi on 28.07.2015\Sent to Delhi\Edited Pic\Edited Pic\Dining Hall\Dining at Dr Jakir Hossain High Madrasah under Tehatta-1 Block, Nadia.jpg"/>
          <p:cNvPicPr>
            <a:picLocks noChangeAspect="1" noChangeArrowheads="1"/>
          </p:cNvPicPr>
          <p:nvPr/>
        </p:nvPicPr>
        <p:blipFill>
          <a:blip r:embed="rId3" cstate="print"/>
          <a:srcRect/>
          <a:stretch>
            <a:fillRect/>
          </a:stretch>
        </p:blipFill>
        <p:spPr bwMode="auto">
          <a:xfrm>
            <a:off x="381000" y="990600"/>
            <a:ext cx="84582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601286" y="5943600"/>
            <a:ext cx="8077200" cy="369332"/>
          </a:xfrm>
          <a:prstGeom prst="rect">
            <a:avLst/>
          </a:prstGeom>
          <a:noFill/>
        </p:spPr>
        <p:txBody>
          <a:bodyPr wrap="square" rtlCol="0">
            <a:spAutoFit/>
          </a:bodyPr>
          <a:lstStyle/>
          <a:p>
            <a:pPr algn="ctr"/>
            <a:r>
              <a:rPr lang="en-IN" b="1" dirty="0" smtClean="0">
                <a:solidFill>
                  <a:srgbClr val="0000FF"/>
                </a:solidFill>
              </a:rPr>
              <a:t>Dining at Dr </a:t>
            </a:r>
            <a:r>
              <a:rPr lang="en-IN" b="1" dirty="0" err="1" smtClean="0">
                <a:solidFill>
                  <a:srgbClr val="0000FF"/>
                </a:solidFill>
              </a:rPr>
              <a:t>Jakir</a:t>
            </a:r>
            <a:r>
              <a:rPr lang="en-IN" b="1" dirty="0" smtClean="0">
                <a:solidFill>
                  <a:srgbClr val="0000FF"/>
                </a:solidFill>
              </a:rPr>
              <a:t> </a:t>
            </a:r>
            <a:r>
              <a:rPr lang="en-IN" b="1" dirty="0" err="1" smtClean="0">
                <a:solidFill>
                  <a:srgbClr val="0000FF"/>
                </a:solidFill>
              </a:rPr>
              <a:t>Hossain</a:t>
            </a:r>
            <a:r>
              <a:rPr lang="en-IN" b="1" dirty="0" smtClean="0">
                <a:solidFill>
                  <a:srgbClr val="0000FF"/>
                </a:solidFill>
              </a:rPr>
              <a:t> High </a:t>
            </a:r>
            <a:r>
              <a:rPr lang="en-IN" b="1" dirty="0" err="1" smtClean="0">
                <a:solidFill>
                  <a:srgbClr val="0000FF"/>
                </a:solidFill>
              </a:rPr>
              <a:t>Madrasah</a:t>
            </a:r>
            <a:r>
              <a:rPr lang="en-IN" b="1" dirty="0" smtClean="0">
                <a:solidFill>
                  <a:srgbClr val="0000FF"/>
                </a:solidFill>
              </a:rPr>
              <a:t> under Tehatta-1 Block, Nadia</a:t>
            </a:r>
            <a:endParaRPr lang="en-IN" b="1" dirty="0">
              <a:solidFill>
                <a:srgbClr val="0000FF"/>
              </a:solidFill>
            </a:endParaRPr>
          </a:p>
        </p:txBody>
      </p:sp>
      <p:sp>
        <p:nvSpPr>
          <p:cNvPr id="9" name="Slide Number Placeholder 8"/>
          <p:cNvSpPr>
            <a:spLocks noGrp="1"/>
          </p:cNvSpPr>
          <p:nvPr>
            <p:ph type="sldNum" sz="quarter" idx="12"/>
          </p:nvPr>
        </p:nvSpPr>
        <p:spPr/>
        <p:txBody>
          <a:bodyPr/>
          <a:lstStyle/>
          <a:p>
            <a:pPr>
              <a:defRPr/>
            </a:pPr>
            <a:fld id="{0FFBB69A-1930-42D7-878E-55279CB9DCFE}" type="slidenum">
              <a:rPr lang="en-US" smtClean="0"/>
              <a:pPr>
                <a:defRPr/>
              </a:pPr>
              <a:t>14</a:t>
            </a:fld>
            <a:endParaRPr lang="en-US"/>
          </a:p>
        </p:txBody>
      </p:sp>
      <p:sp>
        <p:nvSpPr>
          <p:cNvPr id="10" name="Rectangle 2"/>
          <p:cNvSpPr txBox="1">
            <a:spLocks noChangeArrowheads="1"/>
          </p:cNvSpPr>
          <p:nvPr/>
        </p:nvSpPr>
        <p:spPr bwMode="auto">
          <a:xfrm>
            <a:off x="0" y="-6832"/>
            <a:ext cx="9144000" cy="609600"/>
          </a:xfrm>
          <a:prstGeom prst="rect">
            <a:avLst/>
          </a:prstGeom>
          <a:noFill/>
          <a:ln w="9525">
            <a:noFill/>
            <a:miter lim="800000"/>
            <a:headEnd/>
            <a:tailEnd/>
          </a:ln>
        </p:spPr>
        <p:txBody>
          <a:bodyPr anchor="ctr"/>
          <a:lstStyle/>
          <a:p>
            <a:pPr algn="ctr" eaLnBrk="0" hangingPunct="0">
              <a:defRPr/>
            </a:pPr>
            <a:r>
              <a:rPr lang="en-US" sz="4000" b="1" kern="0" dirty="0">
                <a:latin typeface="+mj-lt"/>
                <a:ea typeface="+mj-ea"/>
                <a:cs typeface="+mj-cs"/>
              </a:rPr>
              <a:t>Mid Day Meal </a:t>
            </a:r>
            <a:r>
              <a:rPr lang="en-US" sz="4000" b="1" kern="0" dirty="0" err="1">
                <a:latin typeface="+mj-lt"/>
                <a:ea typeface="+mj-ea"/>
                <a:cs typeface="+mj-cs"/>
              </a:rPr>
              <a:t>Programme</a:t>
            </a:r>
            <a:endParaRPr lang="en-US" sz="4000" b="1" kern="0" dirty="0">
              <a:latin typeface="+mj-lt"/>
              <a:ea typeface="+mj-ea"/>
              <a:cs typeface="+mj-cs"/>
            </a:endParaRPr>
          </a:p>
        </p:txBody>
      </p:sp>
      <p:pic>
        <p:nvPicPr>
          <p:cNvPr id="11" name="Picture 5" descr="C:\Documents and Settings\user\Desktop\LOGO\MDM_LOGO_JPEG.JPG"/>
          <p:cNvPicPr>
            <a:picLocks noChangeAspect="1" noChangeArrowheads="1"/>
          </p:cNvPicPr>
          <p:nvPr/>
        </p:nvPicPr>
        <p:blipFill>
          <a:blip r:embed="rId4" cstate="print"/>
          <a:srcRect l="27779" t="13121" r="27777" b="10283"/>
          <a:stretch>
            <a:fillRect/>
          </a:stretch>
        </p:blipFill>
        <p:spPr bwMode="auto">
          <a:xfrm>
            <a:off x="8458200" y="0"/>
            <a:ext cx="685800" cy="832572"/>
          </a:xfrm>
          <a:prstGeom prst="rect">
            <a:avLst/>
          </a:prstGeom>
          <a:noFill/>
          <a:ln w="9525">
            <a:noFill/>
            <a:miter lim="800000"/>
            <a:headEnd/>
            <a:tailEnd/>
          </a:ln>
        </p:spPr>
      </p:pic>
    </p:spTree>
    <p:extLst>
      <p:ext uri="{BB962C8B-B14F-4D97-AF65-F5344CB8AC3E}">
        <p14:creationId xmlns:p14="http://schemas.microsoft.com/office/powerpoint/2010/main" val="312167595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MDM INSPECTION APP</a:t>
            </a:r>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900" y="1417638"/>
            <a:ext cx="2349500" cy="4699000"/>
          </a:xfrm>
          <a:prstGeom prst="rect">
            <a:avLst/>
          </a:prstGeom>
        </p:spPr>
      </p:pic>
      <p:pic>
        <p:nvPicPr>
          <p:cNvPr id="5"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0" y="1417637"/>
            <a:ext cx="2590800" cy="460586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9793" y="1417636"/>
            <a:ext cx="2590800" cy="4605867"/>
          </a:xfrm>
          <a:prstGeom prst="rect">
            <a:avLst/>
          </a:prstGeom>
        </p:spPr>
      </p:pic>
    </p:spTree>
    <p:extLst>
      <p:ext uri="{BB962C8B-B14F-4D97-AF65-F5344CB8AC3E}">
        <p14:creationId xmlns:p14="http://schemas.microsoft.com/office/powerpoint/2010/main" val="14277419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914400" y="1010200"/>
            <a:ext cx="7654784" cy="5103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2"/>
          <p:cNvSpPr txBox="1">
            <a:spLocks noChangeArrowheads="1"/>
          </p:cNvSpPr>
          <p:nvPr/>
        </p:nvSpPr>
        <p:spPr bwMode="auto">
          <a:xfrm>
            <a:off x="0" y="-6832"/>
            <a:ext cx="9144000" cy="609600"/>
          </a:xfrm>
          <a:prstGeom prst="rect">
            <a:avLst/>
          </a:prstGeom>
          <a:noFill/>
          <a:ln w="9525">
            <a:noFill/>
            <a:miter lim="800000"/>
            <a:headEnd/>
            <a:tailEnd/>
          </a:ln>
        </p:spPr>
        <p:txBody>
          <a:bodyPr anchor="ctr"/>
          <a:lstStyle/>
          <a:p>
            <a:pPr algn="ctr" eaLnBrk="0" hangingPunct="0">
              <a:defRPr/>
            </a:pPr>
            <a:r>
              <a:rPr lang="en-US" sz="4000" b="1" kern="0" dirty="0">
                <a:latin typeface="+mj-lt"/>
                <a:ea typeface="+mj-ea"/>
                <a:cs typeface="+mj-cs"/>
              </a:rPr>
              <a:t>Mid Day Meal </a:t>
            </a:r>
            <a:r>
              <a:rPr lang="en-US" sz="4000" b="1" kern="0" dirty="0" err="1">
                <a:latin typeface="+mj-lt"/>
                <a:ea typeface="+mj-ea"/>
                <a:cs typeface="+mj-cs"/>
              </a:rPr>
              <a:t>Programme</a:t>
            </a:r>
            <a:endParaRPr lang="en-US" sz="4000" b="1" kern="0" dirty="0">
              <a:latin typeface="+mj-lt"/>
              <a:ea typeface="+mj-ea"/>
              <a:cs typeface="+mj-cs"/>
            </a:endParaRPr>
          </a:p>
        </p:txBody>
      </p:sp>
      <p:pic>
        <p:nvPicPr>
          <p:cNvPr id="7"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sp>
        <p:nvSpPr>
          <p:cNvPr id="8" name="TextBox 7"/>
          <p:cNvSpPr txBox="1"/>
          <p:nvPr/>
        </p:nvSpPr>
        <p:spPr>
          <a:xfrm>
            <a:off x="0" y="602768"/>
            <a:ext cx="9144000" cy="369332"/>
          </a:xfrm>
          <a:prstGeom prst="rect">
            <a:avLst/>
          </a:prstGeom>
          <a:noFill/>
        </p:spPr>
        <p:txBody>
          <a:bodyPr wrap="square" rtlCol="0">
            <a:spAutoFit/>
          </a:bodyPr>
          <a:lstStyle/>
          <a:p>
            <a:pPr algn="ctr"/>
            <a:r>
              <a:rPr lang="en-US" dirty="0" smtClean="0"/>
              <a:t>MDM MELA IN MALDA DISTRICT</a:t>
            </a:r>
            <a:endParaRPr lang="en-US" dirty="0"/>
          </a:p>
        </p:txBody>
      </p:sp>
    </p:spTree>
    <p:extLst>
      <p:ext uri="{BB962C8B-B14F-4D97-AF65-F5344CB8AC3E}">
        <p14:creationId xmlns:p14="http://schemas.microsoft.com/office/powerpoint/2010/main" val="12386040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20190517-WA0021.jpg"/>
          <p:cNvPicPr>
            <a:picLocks noChangeAspect="1"/>
          </p:cNvPicPr>
          <p:nvPr/>
        </p:nvPicPr>
        <p:blipFill>
          <a:blip r:embed="rId2" cstate="print"/>
          <a:stretch>
            <a:fillRect/>
          </a:stretch>
        </p:blipFill>
        <p:spPr>
          <a:xfrm>
            <a:off x="4191000" y="4495800"/>
            <a:ext cx="4572000" cy="2209800"/>
          </a:xfrm>
          <a:prstGeom prst="rect">
            <a:avLst/>
          </a:prstGeom>
          <a:ln>
            <a:noFill/>
          </a:ln>
          <a:effectLst>
            <a:softEdge rad="112500"/>
          </a:effectLst>
        </p:spPr>
      </p:pic>
      <p:pic>
        <p:nvPicPr>
          <p:cNvPr id="5" name="Picture 4" descr="IMG-20190517-WA0043.jpg"/>
          <p:cNvPicPr>
            <a:picLocks noChangeAspect="1"/>
          </p:cNvPicPr>
          <p:nvPr/>
        </p:nvPicPr>
        <p:blipFill>
          <a:blip r:embed="rId3" cstate="print"/>
          <a:stretch>
            <a:fillRect/>
          </a:stretch>
        </p:blipFill>
        <p:spPr>
          <a:xfrm>
            <a:off x="4191000" y="914400"/>
            <a:ext cx="4622800" cy="3467100"/>
          </a:xfrm>
          <a:prstGeom prst="rect">
            <a:avLst/>
          </a:prstGeom>
          <a:ln>
            <a:noFill/>
          </a:ln>
          <a:effectLst>
            <a:softEdge rad="112500"/>
          </a:effectLst>
        </p:spPr>
      </p:pic>
      <p:pic>
        <p:nvPicPr>
          <p:cNvPr id="6" name="Picture 5" descr="IMG-20190517-WA0076.jpg"/>
          <p:cNvPicPr>
            <a:picLocks noChangeAspect="1"/>
          </p:cNvPicPr>
          <p:nvPr/>
        </p:nvPicPr>
        <p:blipFill>
          <a:blip r:embed="rId4" cstate="print"/>
          <a:stretch>
            <a:fillRect/>
          </a:stretch>
        </p:blipFill>
        <p:spPr>
          <a:xfrm>
            <a:off x="152400" y="914400"/>
            <a:ext cx="3987800" cy="2990850"/>
          </a:xfrm>
          <a:prstGeom prst="rect">
            <a:avLst/>
          </a:prstGeom>
          <a:ln>
            <a:noFill/>
          </a:ln>
          <a:effectLst>
            <a:softEdge rad="112500"/>
          </a:effectLst>
        </p:spPr>
      </p:pic>
      <p:pic>
        <p:nvPicPr>
          <p:cNvPr id="1026" name="Picture 2"/>
          <p:cNvPicPr>
            <a:picLocks noChangeAspect="1" noChangeArrowheads="1"/>
          </p:cNvPicPr>
          <p:nvPr/>
        </p:nvPicPr>
        <p:blipFill>
          <a:blip r:embed="rId5" cstate="print"/>
          <a:srcRect/>
          <a:stretch>
            <a:fillRect/>
          </a:stretch>
        </p:blipFill>
        <p:spPr bwMode="auto">
          <a:xfrm>
            <a:off x="152400" y="3962400"/>
            <a:ext cx="2057400" cy="2810962"/>
          </a:xfrm>
          <a:prstGeom prst="rect">
            <a:avLst/>
          </a:prstGeom>
          <a:ln>
            <a:noFill/>
          </a:ln>
          <a:effectLst>
            <a:softEdge rad="112500"/>
          </a:effectLst>
        </p:spPr>
      </p:pic>
      <p:pic>
        <p:nvPicPr>
          <p:cNvPr id="9" name="Picture 8" descr="IMG-20190517-WA0074.jpg"/>
          <p:cNvPicPr>
            <a:picLocks noChangeAspect="1"/>
          </p:cNvPicPr>
          <p:nvPr/>
        </p:nvPicPr>
        <p:blipFill>
          <a:blip r:embed="rId6" cstate="print"/>
          <a:stretch>
            <a:fillRect/>
          </a:stretch>
        </p:blipFill>
        <p:spPr>
          <a:xfrm>
            <a:off x="2362200" y="3962400"/>
            <a:ext cx="1691069" cy="2819400"/>
          </a:xfrm>
          <a:prstGeom prst="rect">
            <a:avLst/>
          </a:prstGeom>
          <a:ln>
            <a:noFill/>
          </a:ln>
          <a:effectLst>
            <a:softEdge rad="112500"/>
          </a:effectLst>
        </p:spPr>
      </p:pic>
      <p:sp>
        <p:nvSpPr>
          <p:cNvPr id="14" name="TextBox 13"/>
          <p:cNvSpPr txBox="1"/>
          <p:nvPr/>
        </p:nvSpPr>
        <p:spPr>
          <a:xfrm>
            <a:off x="3048000" y="528935"/>
            <a:ext cx="4572000" cy="461665"/>
          </a:xfrm>
          <a:prstGeom prst="rect">
            <a:avLst/>
          </a:prstGeom>
          <a:noFill/>
        </p:spPr>
        <p:txBody>
          <a:bodyPr wrap="square" rtlCol="0">
            <a:spAutoFit/>
          </a:bodyPr>
          <a:lstStyle/>
          <a:p>
            <a:r>
              <a:rPr lang="en-US" sz="2400" b="1" dirty="0" smtClean="0">
                <a:solidFill>
                  <a:srgbClr val="006600"/>
                </a:solidFill>
              </a:rPr>
              <a:t>KITCHEN GARDEN</a:t>
            </a:r>
            <a:endParaRPr lang="en-US" sz="2400" b="1" dirty="0">
              <a:solidFill>
                <a:srgbClr val="006600"/>
              </a:solidFill>
            </a:endParaRPr>
          </a:p>
        </p:txBody>
      </p:sp>
      <p:sp>
        <p:nvSpPr>
          <p:cNvPr id="15" name="Rectangle 2"/>
          <p:cNvSpPr txBox="1">
            <a:spLocks noChangeArrowheads="1"/>
          </p:cNvSpPr>
          <p:nvPr/>
        </p:nvSpPr>
        <p:spPr bwMode="auto">
          <a:xfrm>
            <a:off x="0" y="-6832"/>
            <a:ext cx="9144000" cy="609600"/>
          </a:xfrm>
          <a:prstGeom prst="rect">
            <a:avLst/>
          </a:prstGeom>
          <a:noFill/>
          <a:ln w="9525">
            <a:noFill/>
            <a:miter lim="800000"/>
            <a:headEnd/>
            <a:tailEnd/>
          </a:ln>
        </p:spPr>
        <p:txBody>
          <a:bodyPr anchor="ctr"/>
          <a:lstStyle/>
          <a:p>
            <a:pPr algn="ctr" eaLnBrk="0" hangingPunct="0">
              <a:defRPr/>
            </a:pPr>
            <a:r>
              <a:rPr lang="en-US" sz="4000" b="1" kern="0" dirty="0">
                <a:latin typeface="+mj-lt"/>
                <a:ea typeface="+mj-ea"/>
                <a:cs typeface="+mj-cs"/>
              </a:rPr>
              <a:t>Mid Day Meal </a:t>
            </a:r>
            <a:r>
              <a:rPr lang="en-US" sz="4000" b="1" kern="0" dirty="0" err="1">
                <a:latin typeface="+mj-lt"/>
                <a:ea typeface="+mj-ea"/>
                <a:cs typeface="+mj-cs"/>
              </a:rPr>
              <a:t>Programme</a:t>
            </a:r>
            <a:endParaRPr lang="en-US" sz="4000" b="1" kern="0" dirty="0">
              <a:latin typeface="+mj-lt"/>
              <a:ea typeface="+mj-ea"/>
              <a:cs typeface="+mj-cs"/>
            </a:endParaRPr>
          </a:p>
        </p:txBody>
      </p:sp>
      <p:pic>
        <p:nvPicPr>
          <p:cNvPr id="16" name="Picture 5" descr="C:\Documents and Settings\user\Desktop\LOGO\MDM_LOGO_JPEG.JPG"/>
          <p:cNvPicPr>
            <a:picLocks noChangeAspect="1" noChangeArrowheads="1"/>
          </p:cNvPicPr>
          <p:nvPr/>
        </p:nvPicPr>
        <p:blipFill>
          <a:blip r:embed="rId7" cstate="print"/>
          <a:srcRect l="27779" t="13121" r="27777" b="10283"/>
          <a:stretch>
            <a:fillRect/>
          </a:stretch>
        </p:blipFill>
        <p:spPr bwMode="auto">
          <a:xfrm>
            <a:off x="8458200" y="0"/>
            <a:ext cx="685800" cy="8325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Users\Debasish\Desktop\New Pic\Roof top Boinchtala upendranath prathamik vidyalaya.jpg"/>
          <p:cNvPicPr>
            <a:picLocks noChangeAspect="1" noChangeArrowheads="1"/>
          </p:cNvPicPr>
          <p:nvPr/>
        </p:nvPicPr>
        <p:blipFill>
          <a:blip r:embed="rId2" cstate="print"/>
          <a:srcRect/>
          <a:stretch>
            <a:fillRect/>
          </a:stretch>
        </p:blipFill>
        <p:spPr bwMode="auto">
          <a:xfrm>
            <a:off x="619500" y="991603"/>
            <a:ext cx="7810991" cy="5205294"/>
          </a:xfrm>
          <a:prstGeom prst="rect">
            <a:avLst/>
          </a:prstGeom>
          <a:ln>
            <a:noFill/>
          </a:ln>
          <a:effectLst>
            <a:softEdge rad="112500"/>
          </a:effectLst>
        </p:spPr>
      </p:pic>
      <p:pic>
        <p:nvPicPr>
          <p:cNvPr id="12"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sp>
        <p:nvSpPr>
          <p:cNvPr id="13" name="TextBox 12"/>
          <p:cNvSpPr txBox="1"/>
          <p:nvPr/>
        </p:nvSpPr>
        <p:spPr>
          <a:xfrm>
            <a:off x="1052945" y="6175817"/>
            <a:ext cx="8077200" cy="369332"/>
          </a:xfrm>
          <a:prstGeom prst="rect">
            <a:avLst/>
          </a:prstGeom>
          <a:noFill/>
        </p:spPr>
        <p:txBody>
          <a:bodyPr wrap="square" rtlCol="0">
            <a:spAutoFit/>
          </a:bodyPr>
          <a:lstStyle/>
          <a:p>
            <a:r>
              <a:rPr lang="en-US" dirty="0" smtClean="0"/>
              <a:t>Roof top kitchen garden  </a:t>
            </a:r>
            <a:r>
              <a:rPr lang="en-US" dirty="0" err="1" smtClean="0"/>
              <a:t>Boinchtala</a:t>
            </a:r>
            <a:r>
              <a:rPr lang="en-US" dirty="0" smtClean="0"/>
              <a:t> </a:t>
            </a:r>
            <a:r>
              <a:rPr lang="en-US" dirty="0" err="1" smtClean="0"/>
              <a:t>upendranath</a:t>
            </a:r>
            <a:r>
              <a:rPr lang="en-US" dirty="0" smtClean="0"/>
              <a:t> </a:t>
            </a:r>
            <a:r>
              <a:rPr lang="en-US" dirty="0" err="1" smtClean="0"/>
              <a:t>prathamik</a:t>
            </a:r>
            <a:r>
              <a:rPr lang="en-US" dirty="0" smtClean="0"/>
              <a:t> </a:t>
            </a:r>
            <a:r>
              <a:rPr lang="en-US" dirty="0" err="1" smtClean="0"/>
              <a:t>vidyalaya</a:t>
            </a:r>
            <a:endParaRPr lang="en-US" dirty="0"/>
          </a:p>
        </p:txBody>
      </p:sp>
      <p:sp>
        <p:nvSpPr>
          <p:cNvPr id="5" name="TextBox 4"/>
          <p:cNvSpPr txBox="1"/>
          <p:nvPr/>
        </p:nvSpPr>
        <p:spPr>
          <a:xfrm>
            <a:off x="3200400" y="681335"/>
            <a:ext cx="4572000" cy="461665"/>
          </a:xfrm>
          <a:prstGeom prst="rect">
            <a:avLst/>
          </a:prstGeom>
          <a:noFill/>
        </p:spPr>
        <p:txBody>
          <a:bodyPr wrap="square" rtlCol="0">
            <a:spAutoFit/>
          </a:bodyPr>
          <a:lstStyle/>
          <a:p>
            <a:r>
              <a:rPr lang="en-US" sz="2400" b="1" dirty="0" smtClean="0">
                <a:solidFill>
                  <a:srgbClr val="006600"/>
                </a:solidFill>
              </a:rPr>
              <a:t>KITCHEN GARDEN</a:t>
            </a:r>
            <a:endParaRPr lang="en-US" sz="2400" b="1" dirty="0">
              <a:solidFill>
                <a:srgbClr val="006600"/>
              </a:solidFill>
            </a:endParaRPr>
          </a:p>
        </p:txBody>
      </p:sp>
      <p:sp>
        <p:nvSpPr>
          <p:cNvPr id="6" name="Rectangle 2"/>
          <p:cNvSpPr txBox="1">
            <a:spLocks noChangeArrowheads="1"/>
          </p:cNvSpPr>
          <p:nvPr/>
        </p:nvSpPr>
        <p:spPr bwMode="auto">
          <a:xfrm>
            <a:off x="152400" y="145568"/>
            <a:ext cx="9144000" cy="609600"/>
          </a:xfrm>
          <a:prstGeom prst="rect">
            <a:avLst/>
          </a:prstGeom>
          <a:noFill/>
          <a:ln w="9525">
            <a:noFill/>
            <a:miter lim="800000"/>
            <a:headEnd/>
            <a:tailEnd/>
          </a:ln>
        </p:spPr>
        <p:txBody>
          <a:bodyPr anchor="ctr"/>
          <a:lstStyle/>
          <a:p>
            <a:pPr algn="ctr" eaLnBrk="0" hangingPunct="0">
              <a:defRPr/>
            </a:pPr>
            <a:r>
              <a:rPr lang="en-US" sz="4000" b="1" kern="0" dirty="0">
                <a:latin typeface="+mj-lt"/>
                <a:ea typeface="+mj-ea"/>
                <a:cs typeface="+mj-cs"/>
              </a:rPr>
              <a:t>Mid Day Meal </a:t>
            </a:r>
            <a:r>
              <a:rPr lang="en-US" sz="4000" b="1" kern="0" dirty="0" err="1">
                <a:latin typeface="+mj-lt"/>
                <a:ea typeface="+mj-ea"/>
                <a:cs typeface="+mj-cs"/>
              </a:rPr>
              <a:t>Programme</a:t>
            </a:r>
            <a:endParaRPr lang="en-US" sz="4000" b="1" kern="0" dirty="0">
              <a:latin typeface="+mj-lt"/>
              <a:ea typeface="+mj-ea"/>
              <a:cs typeface="+mj-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ebasish\Desktop\New Pic\Bijoynagar GSFP school, Kolkata.jpeg"/>
          <p:cNvPicPr>
            <a:picLocks noChangeAspect="1" noChangeArrowheads="1"/>
          </p:cNvPicPr>
          <p:nvPr/>
        </p:nvPicPr>
        <p:blipFill>
          <a:blip r:embed="rId2" cstate="print"/>
          <a:srcRect/>
          <a:stretch>
            <a:fillRect/>
          </a:stretch>
        </p:blipFill>
        <p:spPr bwMode="auto">
          <a:xfrm>
            <a:off x="762000" y="839404"/>
            <a:ext cx="7894976" cy="5572924"/>
          </a:xfrm>
          <a:prstGeom prst="rect">
            <a:avLst/>
          </a:prstGeom>
          <a:ln>
            <a:noFill/>
          </a:ln>
          <a:effectLst>
            <a:softEdge rad="112500"/>
          </a:effectLst>
        </p:spPr>
      </p:pic>
      <p:sp>
        <p:nvSpPr>
          <p:cNvPr id="6" name="TextBox 5"/>
          <p:cNvSpPr txBox="1"/>
          <p:nvPr/>
        </p:nvSpPr>
        <p:spPr>
          <a:xfrm>
            <a:off x="1219200" y="6375366"/>
            <a:ext cx="6934200" cy="369332"/>
          </a:xfrm>
          <a:prstGeom prst="rect">
            <a:avLst/>
          </a:prstGeom>
          <a:noFill/>
        </p:spPr>
        <p:txBody>
          <a:bodyPr wrap="square" rtlCol="0">
            <a:spAutoFit/>
          </a:bodyPr>
          <a:lstStyle/>
          <a:p>
            <a:pPr algn="ctr"/>
            <a:r>
              <a:rPr lang="en-US" dirty="0" err="1" smtClean="0"/>
              <a:t>Bijoynagar</a:t>
            </a:r>
            <a:r>
              <a:rPr lang="en-US" dirty="0" smtClean="0"/>
              <a:t> GSFP school, Kolkata</a:t>
            </a:r>
            <a:endParaRPr lang="en-US" dirty="0"/>
          </a:p>
        </p:txBody>
      </p:sp>
      <p:sp>
        <p:nvSpPr>
          <p:cNvPr id="5" name="TextBox 4"/>
          <p:cNvSpPr txBox="1"/>
          <p:nvPr/>
        </p:nvSpPr>
        <p:spPr>
          <a:xfrm>
            <a:off x="3048000" y="528935"/>
            <a:ext cx="4572000" cy="461665"/>
          </a:xfrm>
          <a:prstGeom prst="rect">
            <a:avLst/>
          </a:prstGeom>
          <a:noFill/>
        </p:spPr>
        <p:txBody>
          <a:bodyPr wrap="square" rtlCol="0">
            <a:spAutoFit/>
          </a:bodyPr>
          <a:lstStyle/>
          <a:p>
            <a:r>
              <a:rPr lang="en-US" sz="2400" b="1" dirty="0" smtClean="0">
                <a:solidFill>
                  <a:srgbClr val="006600"/>
                </a:solidFill>
              </a:rPr>
              <a:t>KITCHEN GARDEN</a:t>
            </a:r>
            <a:endParaRPr lang="en-US" sz="2400" b="1" dirty="0">
              <a:solidFill>
                <a:srgbClr val="006600"/>
              </a:solidFill>
            </a:endParaRPr>
          </a:p>
        </p:txBody>
      </p:sp>
      <p:sp>
        <p:nvSpPr>
          <p:cNvPr id="7" name="Rectangle 2"/>
          <p:cNvSpPr txBox="1">
            <a:spLocks noChangeArrowheads="1"/>
          </p:cNvSpPr>
          <p:nvPr/>
        </p:nvSpPr>
        <p:spPr bwMode="auto">
          <a:xfrm>
            <a:off x="0" y="-6832"/>
            <a:ext cx="9144000" cy="609600"/>
          </a:xfrm>
          <a:prstGeom prst="rect">
            <a:avLst/>
          </a:prstGeom>
          <a:noFill/>
          <a:ln w="9525">
            <a:noFill/>
            <a:miter lim="800000"/>
            <a:headEnd/>
            <a:tailEnd/>
          </a:ln>
        </p:spPr>
        <p:txBody>
          <a:bodyPr anchor="ctr"/>
          <a:lstStyle/>
          <a:p>
            <a:pPr algn="ctr" eaLnBrk="0" hangingPunct="0">
              <a:defRPr/>
            </a:pPr>
            <a:r>
              <a:rPr lang="en-US" sz="4000" b="1" kern="0" dirty="0">
                <a:latin typeface="+mj-lt"/>
                <a:ea typeface="+mj-ea"/>
                <a:cs typeface="+mj-cs"/>
              </a:rPr>
              <a:t>Mid Day Meal </a:t>
            </a:r>
            <a:r>
              <a:rPr lang="en-US" sz="4000" b="1" kern="0" dirty="0" err="1">
                <a:latin typeface="+mj-lt"/>
                <a:ea typeface="+mj-ea"/>
                <a:cs typeface="+mj-cs"/>
              </a:rPr>
              <a:t>Programme</a:t>
            </a:r>
            <a:endParaRPr lang="en-US" sz="4000" b="1" kern="0" dirty="0">
              <a:latin typeface="+mj-lt"/>
              <a:ea typeface="+mj-ea"/>
              <a:cs typeface="+mj-cs"/>
            </a:endParaRPr>
          </a:p>
        </p:txBody>
      </p:sp>
      <p:pic>
        <p:nvPicPr>
          <p:cNvPr id="8"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a:spLocks noChangeArrowheads="1"/>
          </p:cNvSpPr>
          <p:nvPr/>
        </p:nvSpPr>
        <p:spPr bwMode="auto">
          <a:xfrm>
            <a:off x="0" y="228600"/>
            <a:ext cx="8305800" cy="754063"/>
          </a:xfrm>
          <a:prstGeom prst="rect">
            <a:avLst/>
          </a:prstGeom>
          <a:noFill/>
          <a:ln w="9525">
            <a:noFill/>
            <a:miter lim="800000"/>
            <a:headEnd/>
            <a:tailEnd/>
          </a:ln>
        </p:spPr>
        <p:txBody>
          <a:bodyPr wrap="square">
            <a:spAutoFit/>
          </a:bodyPr>
          <a:lstStyle/>
          <a:p>
            <a:pPr algn="ctr" eaLnBrk="0" hangingPunct="0">
              <a:defRPr/>
            </a:pPr>
            <a:r>
              <a:rPr lang="en-US" sz="4300" b="1" dirty="0" smtClean="0">
                <a:solidFill>
                  <a:srgbClr val="572314"/>
                </a:solidFill>
                <a:effectLst>
                  <a:outerShdw blurRad="50000" dist="30000" dir="5400000" algn="tl" rotWithShape="0">
                    <a:srgbClr val="000000">
                      <a:alpha val="30000"/>
                    </a:srgbClr>
                  </a:outerShdw>
                </a:effectLst>
                <a:latin typeface="+mj-lt"/>
                <a:ea typeface="+mj-ea"/>
                <a:cs typeface="+mj-cs"/>
              </a:rPr>
              <a:t>Coverage of MDM </a:t>
            </a:r>
            <a:endParaRPr lang="en-US" sz="4300" b="1" dirty="0">
              <a:solidFill>
                <a:srgbClr val="572314"/>
              </a:solidFill>
              <a:effectLst>
                <a:outerShdw blurRad="50000" dist="30000" dir="5400000" algn="tl" rotWithShape="0">
                  <a:srgbClr val="000000">
                    <a:alpha val="30000"/>
                  </a:srgbClr>
                </a:outerShdw>
              </a:effectLst>
              <a:latin typeface="+mj-lt"/>
              <a:ea typeface="+mj-ea"/>
              <a:cs typeface="+mj-cs"/>
            </a:endParaRPr>
          </a:p>
        </p:txBody>
      </p:sp>
      <p:pic>
        <p:nvPicPr>
          <p:cNvPr id="8"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856233557"/>
              </p:ext>
            </p:extLst>
          </p:nvPr>
        </p:nvGraphicFramePr>
        <p:xfrm>
          <a:off x="304800" y="1447800"/>
          <a:ext cx="8610600" cy="2438401"/>
        </p:xfrm>
        <a:graphic>
          <a:graphicData uri="http://schemas.openxmlformats.org/drawingml/2006/table">
            <a:tbl>
              <a:tblPr>
                <a:tableStyleId>{69CF1AB2-1976-4502-BF36-3FF5EA218861}</a:tableStyleId>
              </a:tblPr>
              <a:tblGrid>
                <a:gridCol w="1587862">
                  <a:extLst>
                    <a:ext uri="{9D8B030D-6E8A-4147-A177-3AD203B41FA5}">
                      <a16:colId xmlns:a16="http://schemas.microsoft.com/office/drawing/2014/main" val="1298432074"/>
                    </a:ext>
                  </a:extLst>
                </a:gridCol>
                <a:gridCol w="1155338">
                  <a:extLst>
                    <a:ext uri="{9D8B030D-6E8A-4147-A177-3AD203B41FA5}">
                      <a16:colId xmlns:a16="http://schemas.microsoft.com/office/drawing/2014/main" val="263089877"/>
                    </a:ext>
                  </a:extLst>
                </a:gridCol>
                <a:gridCol w="1219200">
                  <a:extLst>
                    <a:ext uri="{9D8B030D-6E8A-4147-A177-3AD203B41FA5}">
                      <a16:colId xmlns:a16="http://schemas.microsoft.com/office/drawing/2014/main" val="1345766277"/>
                    </a:ext>
                  </a:extLst>
                </a:gridCol>
                <a:gridCol w="1143000">
                  <a:extLst>
                    <a:ext uri="{9D8B030D-6E8A-4147-A177-3AD203B41FA5}">
                      <a16:colId xmlns:a16="http://schemas.microsoft.com/office/drawing/2014/main" val="2578321489"/>
                    </a:ext>
                  </a:extLst>
                </a:gridCol>
                <a:gridCol w="1219200">
                  <a:extLst>
                    <a:ext uri="{9D8B030D-6E8A-4147-A177-3AD203B41FA5}">
                      <a16:colId xmlns:a16="http://schemas.microsoft.com/office/drawing/2014/main" val="944869367"/>
                    </a:ext>
                  </a:extLst>
                </a:gridCol>
                <a:gridCol w="1066800">
                  <a:extLst>
                    <a:ext uri="{9D8B030D-6E8A-4147-A177-3AD203B41FA5}">
                      <a16:colId xmlns:a16="http://schemas.microsoft.com/office/drawing/2014/main" val="2759639744"/>
                    </a:ext>
                  </a:extLst>
                </a:gridCol>
                <a:gridCol w="1219200">
                  <a:extLst>
                    <a:ext uri="{9D8B030D-6E8A-4147-A177-3AD203B41FA5}">
                      <a16:colId xmlns:a16="http://schemas.microsoft.com/office/drawing/2014/main" val="1532523849"/>
                    </a:ext>
                  </a:extLst>
                </a:gridCol>
              </a:tblGrid>
              <a:tr h="450040">
                <a:tc rowSpan="2">
                  <a:txBody>
                    <a:bodyPr/>
                    <a:lstStyle/>
                    <a:p>
                      <a:pPr algn="ctr" fontAlgn="ctr"/>
                      <a:r>
                        <a:rPr lang="en-IN" sz="2000" b="1" u="none" strike="noStrike" dirty="0">
                          <a:effectLst/>
                        </a:rPr>
                        <a:t>Category</a:t>
                      </a:r>
                      <a:endParaRPr lang="en-IN" sz="2000" b="1" i="0" u="none" strike="noStrike" dirty="0">
                        <a:solidFill>
                          <a:srgbClr val="000000"/>
                        </a:solidFill>
                        <a:effectLst/>
                        <a:latin typeface="Calibri" panose="020F0502020204030204" pitchFamily="34" charset="0"/>
                      </a:endParaRPr>
                    </a:p>
                  </a:txBody>
                  <a:tcPr marL="9525" marR="9525" marT="9525" marB="0" anchor="ctr" anchorCtr="1"/>
                </a:tc>
                <a:tc gridSpan="2">
                  <a:txBody>
                    <a:bodyPr/>
                    <a:lstStyle/>
                    <a:p>
                      <a:pPr algn="ctr" fontAlgn="ctr"/>
                      <a:r>
                        <a:rPr lang="en-IN" sz="2000" b="1" u="none" strike="noStrike" dirty="0">
                          <a:effectLst/>
                        </a:rPr>
                        <a:t>Eligible</a:t>
                      </a:r>
                      <a:endParaRPr lang="en-IN" sz="2000" b="1" i="0" u="none" strike="noStrike" dirty="0">
                        <a:solidFill>
                          <a:srgbClr val="000000"/>
                        </a:solidFill>
                        <a:effectLst/>
                        <a:latin typeface="Calibri" panose="020F0502020204030204" pitchFamily="34" charset="0"/>
                      </a:endParaRPr>
                    </a:p>
                  </a:txBody>
                  <a:tcPr marL="9525" marR="9525" marT="9525" marB="0" anchor="ctr" anchorCtr="1"/>
                </a:tc>
                <a:tc hMerge="1">
                  <a:txBody>
                    <a:bodyPr/>
                    <a:lstStyle/>
                    <a:p>
                      <a:endParaRPr lang="en-IN"/>
                    </a:p>
                  </a:txBody>
                  <a:tcPr/>
                </a:tc>
                <a:tc gridSpan="2">
                  <a:txBody>
                    <a:bodyPr/>
                    <a:lstStyle/>
                    <a:p>
                      <a:pPr algn="ctr" fontAlgn="ctr"/>
                      <a:r>
                        <a:rPr lang="en-IN" sz="2000" b="1" u="none" strike="noStrike" dirty="0">
                          <a:effectLst/>
                        </a:rPr>
                        <a:t>Covered</a:t>
                      </a:r>
                      <a:endParaRPr lang="en-IN" sz="2000" b="1" i="0" u="none" strike="noStrike" dirty="0">
                        <a:solidFill>
                          <a:srgbClr val="000000"/>
                        </a:solidFill>
                        <a:effectLst/>
                        <a:latin typeface="Calibri" panose="020F0502020204030204" pitchFamily="34" charset="0"/>
                      </a:endParaRPr>
                    </a:p>
                  </a:txBody>
                  <a:tcPr marL="9525" marR="9525" marT="9525" marB="0" anchor="ctr" anchorCtr="1"/>
                </a:tc>
                <a:tc hMerge="1">
                  <a:txBody>
                    <a:bodyPr/>
                    <a:lstStyle/>
                    <a:p>
                      <a:endParaRPr lang="en-IN"/>
                    </a:p>
                  </a:txBody>
                  <a:tcPr/>
                </a:tc>
                <a:tc gridSpan="2">
                  <a:txBody>
                    <a:bodyPr/>
                    <a:lstStyle/>
                    <a:p>
                      <a:pPr algn="ctr" fontAlgn="ctr"/>
                      <a:r>
                        <a:rPr lang="en-IN" sz="2000" b="1" u="none" strike="noStrike">
                          <a:effectLst/>
                        </a:rPr>
                        <a:t>% of coverage</a:t>
                      </a:r>
                      <a:endParaRPr lang="en-IN" sz="2000" b="1" i="0" u="none" strike="noStrike">
                        <a:solidFill>
                          <a:srgbClr val="000000"/>
                        </a:solidFill>
                        <a:effectLst/>
                        <a:latin typeface="Calibri" panose="020F0502020204030204" pitchFamily="34" charset="0"/>
                      </a:endParaRPr>
                    </a:p>
                  </a:txBody>
                  <a:tcPr marL="9525" marR="9525" marT="9525" marB="0" anchor="ctr" anchorCtr="1"/>
                </a:tc>
                <a:tc hMerge="1">
                  <a:txBody>
                    <a:bodyPr/>
                    <a:lstStyle/>
                    <a:p>
                      <a:endParaRPr lang="en-IN"/>
                    </a:p>
                  </a:txBody>
                  <a:tcPr/>
                </a:tc>
                <a:extLst>
                  <a:ext uri="{0D108BD9-81ED-4DB2-BD59-A6C34878D82A}">
                    <a16:rowId xmlns:a16="http://schemas.microsoft.com/office/drawing/2014/main" val="1504522726"/>
                  </a:ext>
                </a:extLst>
              </a:tr>
              <a:tr h="624601">
                <a:tc vMerge="1">
                  <a:txBody>
                    <a:bodyPr/>
                    <a:lstStyle/>
                    <a:p>
                      <a:endParaRPr lang="en-IN"/>
                    </a:p>
                  </a:txBody>
                  <a:tcPr/>
                </a:tc>
                <a:tc>
                  <a:txBody>
                    <a:bodyPr/>
                    <a:lstStyle/>
                    <a:p>
                      <a:pPr algn="ctr" fontAlgn="ctr"/>
                      <a:r>
                        <a:rPr lang="en-IN" sz="2000" b="1" u="none" strike="noStrike">
                          <a:effectLst/>
                        </a:rPr>
                        <a:t>Schools </a:t>
                      </a:r>
                      <a:endParaRPr lang="en-IN" sz="2000" b="1" i="0" u="none" strike="noStrike">
                        <a:solidFill>
                          <a:srgbClr val="000000"/>
                        </a:solidFill>
                        <a:effectLst/>
                        <a:latin typeface="Calibri" panose="020F0502020204030204" pitchFamily="34" charset="0"/>
                      </a:endParaRPr>
                    </a:p>
                  </a:txBody>
                  <a:tcPr marL="9525" marR="9525" marT="9525" marB="0" anchor="ctr" anchorCtr="1"/>
                </a:tc>
                <a:tc>
                  <a:txBody>
                    <a:bodyPr/>
                    <a:lstStyle/>
                    <a:p>
                      <a:pPr algn="ctr" fontAlgn="ctr"/>
                      <a:r>
                        <a:rPr lang="en-IN" sz="2000" b="1" u="none" strike="noStrike" dirty="0">
                          <a:effectLst/>
                        </a:rPr>
                        <a:t>Enrolment</a:t>
                      </a:r>
                      <a:endParaRPr lang="en-IN" sz="2000" b="1" i="0" u="none" strike="noStrike" dirty="0">
                        <a:solidFill>
                          <a:srgbClr val="000000"/>
                        </a:solidFill>
                        <a:effectLst/>
                        <a:latin typeface="Calibri" panose="020F0502020204030204" pitchFamily="34" charset="0"/>
                      </a:endParaRPr>
                    </a:p>
                  </a:txBody>
                  <a:tcPr marL="9525" marR="9525" marT="9525" marB="0" anchor="ctr" anchorCtr="1"/>
                </a:tc>
                <a:tc>
                  <a:txBody>
                    <a:bodyPr/>
                    <a:lstStyle/>
                    <a:p>
                      <a:pPr algn="ctr" fontAlgn="ctr"/>
                      <a:r>
                        <a:rPr lang="en-IN" sz="2000" b="1" u="none" strike="noStrike" dirty="0">
                          <a:effectLst/>
                        </a:rPr>
                        <a:t>Schools </a:t>
                      </a:r>
                      <a:endParaRPr lang="en-IN" sz="2000" b="1" i="0" u="none" strike="noStrike" dirty="0">
                        <a:solidFill>
                          <a:srgbClr val="000000"/>
                        </a:solidFill>
                        <a:effectLst/>
                        <a:latin typeface="Calibri" panose="020F0502020204030204" pitchFamily="34" charset="0"/>
                      </a:endParaRPr>
                    </a:p>
                  </a:txBody>
                  <a:tcPr marL="9525" marR="9525" marT="9525" marB="0" anchor="ctr" anchorCtr="1"/>
                </a:tc>
                <a:tc>
                  <a:txBody>
                    <a:bodyPr/>
                    <a:lstStyle/>
                    <a:p>
                      <a:pPr algn="ctr" fontAlgn="ctr"/>
                      <a:r>
                        <a:rPr lang="en-IN" sz="2000" b="1" u="none" strike="noStrike" dirty="0">
                          <a:effectLst/>
                        </a:rPr>
                        <a:t>Enrolment</a:t>
                      </a:r>
                      <a:endParaRPr lang="en-IN" sz="2000" b="1" i="0" u="none" strike="noStrike" dirty="0">
                        <a:solidFill>
                          <a:srgbClr val="000000"/>
                        </a:solidFill>
                        <a:effectLst/>
                        <a:latin typeface="Calibri" panose="020F0502020204030204" pitchFamily="34" charset="0"/>
                      </a:endParaRPr>
                    </a:p>
                  </a:txBody>
                  <a:tcPr marL="9525" marR="9525" marT="9525" marB="0" anchor="ctr" anchorCtr="1"/>
                </a:tc>
                <a:tc>
                  <a:txBody>
                    <a:bodyPr/>
                    <a:lstStyle/>
                    <a:p>
                      <a:pPr algn="ctr" fontAlgn="ctr"/>
                      <a:r>
                        <a:rPr lang="en-IN" sz="2000" b="1" u="none" strike="noStrike" dirty="0">
                          <a:effectLst/>
                        </a:rPr>
                        <a:t>Schools </a:t>
                      </a:r>
                      <a:endParaRPr lang="en-IN" sz="2000" b="1" i="0" u="none" strike="noStrike" dirty="0">
                        <a:solidFill>
                          <a:srgbClr val="000000"/>
                        </a:solidFill>
                        <a:effectLst/>
                        <a:latin typeface="Calibri" panose="020F0502020204030204" pitchFamily="34" charset="0"/>
                      </a:endParaRPr>
                    </a:p>
                  </a:txBody>
                  <a:tcPr marL="9525" marR="9525" marT="9525" marB="0" anchor="ctr" anchorCtr="1"/>
                </a:tc>
                <a:tc>
                  <a:txBody>
                    <a:bodyPr/>
                    <a:lstStyle/>
                    <a:p>
                      <a:pPr algn="ctr" fontAlgn="ctr"/>
                      <a:r>
                        <a:rPr lang="en-IN" sz="2000" b="1" u="none" strike="noStrike" dirty="0">
                          <a:effectLst/>
                        </a:rPr>
                        <a:t>Enrolment</a:t>
                      </a:r>
                      <a:endParaRPr lang="en-IN" sz="2000" b="1" i="0" u="none" strike="noStrike" dirty="0">
                        <a:solidFill>
                          <a:srgbClr val="000000"/>
                        </a:solidFill>
                        <a:effectLst/>
                        <a:latin typeface="Calibri" panose="020F0502020204030204" pitchFamily="34" charset="0"/>
                      </a:endParaRPr>
                    </a:p>
                  </a:txBody>
                  <a:tcPr marL="9525" marR="9525" marT="9525" marB="0" anchor="ctr" anchorCtr="1"/>
                </a:tc>
                <a:extLst>
                  <a:ext uri="{0D108BD9-81ED-4DB2-BD59-A6C34878D82A}">
                    <a16:rowId xmlns:a16="http://schemas.microsoft.com/office/drawing/2014/main" val="741381878"/>
                  </a:ext>
                </a:extLst>
              </a:tr>
              <a:tr h="340940">
                <a:tc>
                  <a:txBody>
                    <a:bodyPr/>
                    <a:lstStyle/>
                    <a:p>
                      <a:pPr algn="ctr" fontAlgn="ctr"/>
                      <a:r>
                        <a:rPr lang="en-IN" sz="2000" b="1" u="none" strike="noStrike" dirty="0">
                          <a:solidFill>
                            <a:srgbClr val="002060"/>
                          </a:solidFill>
                          <a:effectLst/>
                        </a:rPr>
                        <a:t>Primary</a:t>
                      </a:r>
                      <a:endParaRPr lang="en-IN" sz="2000" b="1"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ctr"/>
                      <a:r>
                        <a:rPr lang="en-IN" sz="2000" u="none" strike="noStrike" dirty="0">
                          <a:solidFill>
                            <a:srgbClr val="002060"/>
                          </a:solidFill>
                          <a:effectLst/>
                        </a:rPr>
                        <a:t>67020</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ctr"/>
                      <a:r>
                        <a:rPr lang="en-IN" sz="2000" u="none" strike="noStrike" dirty="0">
                          <a:solidFill>
                            <a:srgbClr val="002060"/>
                          </a:solidFill>
                          <a:effectLst/>
                        </a:rPr>
                        <a:t>7263626</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ctr"/>
                      <a:r>
                        <a:rPr lang="en-IN" sz="2000" u="none" strike="noStrike" dirty="0">
                          <a:solidFill>
                            <a:srgbClr val="002060"/>
                          </a:solidFill>
                          <a:effectLst/>
                        </a:rPr>
                        <a:t>67020</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ctr"/>
                      <a:r>
                        <a:rPr lang="en-IN" sz="2000" u="none" strike="noStrike" dirty="0">
                          <a:solidFill>
                            <a:srgbClr val="002060"/>
                          </a:solidFill>
                          <a:effectLst/>
                        </a:rPr>
                        <a:t>6723230</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ctr"/>
                      <a:r>
                        <a:rPr lang="en-IN" sz="2000" u="none" strike="noStrike" dirty="0">
                          <a:solidFill>
                            <a:srgbClr val="002060"/>
                          </a:solidFill>
                          <a:effectLst/>
                        </a:rPr>
                        <a:t>100%</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ctr"/>
                      <a:r>
                        <a:rPr lang="en-IN" sz="2000" u="none" strike="noStrike" dirty="0">
                          <a:solidFill>
                            <a:srgbClr val="002060"/>
                          </a:solidFill>
                          <a:effectLst/>
                        </a:rPr>
                        <a:t>92.56%</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extLst>
                  <a:ext uri="{0D108BD9-81ED-4DB2-BD59-A6C34878D82A}">
                    <a16:rowId xmlns:a16="http://schemas.microsoft.com/office/drawing/2014/main" val="2945634546"/>
                  </a:ext>
                </a:extLst>
              </a:tr>
              <a:tr h="340940">
                <a:tc>
                  <a:txBody>
                    <a:bodyPr/>
                    <a:lstStyle/>
                    <a:p>
                      <a:pPr algn="ctr" fontAlgn="ctr"/>
                      <a:r>
                        <a:rPr lang="en-IN" sz="2000" b="1" u="none" strike="noStrike" dirty="0">
                          <a:solidFill>
                            <a:srgbClr val="002060"/>
                          </a:solidFill>
                          <a:effectLst/>
                        </a:rPr>
                        <a:t>Upper Primary</a:t>
                      </a:r>
                      <a:endParaRPr lang="en-IN" sz="2000" b="1"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b"/>
                      <a:r>
                        <a:rPr lang="en-IN" sz="2000" u="none" strike="noStrike" dirty="0">
                          <a:solidFill>
                            <a:srgbClr val="002060"/>
                          </a:solidFill>
                          <a:effectLst/>
                        </a:rPr>
                        <a:t>16196</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b"/>
                      <a:r>
                        <a:rPr lang="en-IN" sz="2000" u="none" strike="noStrike" dirty="0">
                          <a:solidFill>
                            <a:srgbClr val="002060"/>
                          </a:solidFill>
                          <a:effectLst/>
                        </a:rPr>
                        <a:t>4284300</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b"/>
                      <a:r>
                        <a:rPr lang="en-IN" sz="2000" u="none" strike="noStrike" dirty="0">
                          <a:solidFill>
                            <a:srgbClr val="002060"/>
                          </a:solidFill>
                          <a:effectLst/>
                        </a:rPr>
                        <a:t>16196</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b"/>
                      <a:r>
                        <a:rPr lang="en-IN" sz="2000" u="none" strike="noStrike" dirty="0">
                          <a:solidFill>
                            <a:srgbClr val="002060"/>
                          </a:solidFill>
                          <a:effectLst/>
                        </a:rPr>
                        <a:t>4137265</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ctr"/>
                      <a:r>
                        <a:rPr lang="en-IN" sz="2000" u="none" strike="noStrike" dirty="0">
                          <a:solidFill>
                            <a:srgbClr val="002060"/>
                          </a:solidFill>
                          <a:effectLst/>
                        </a:rPr>
                        <a:t>100%</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ctr"/>
                      <a:r>
                        <a:rPr lang="en-IN" sz="2000" u="none" strike="noStrike" dirty="0">
                          <a:solidFill>
                            <a:srgbClr val="002060"/>
                          </a:solidFill>
                          <a:effectLst/>
                        </a:rPr>
                        <a:t>96.57%</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extLst>
                  <a:ext uri="{0D108BD9-81ED-4DB2-BD59-A6C34878D82A}">
                    <a16:rowId xmlns:a16="http://schemas.microsoft.com/office/drawing/2014/main" val="3893199064"/>
                  </a:ext>
                </a:extLst>
              </a:tr>
              <a:tr h="340940">
                <a:tc>
                  <a:txBody>
                    <a:bodyPr/>
                    <a:lstStyle/>
                    <a:p>
                      <a:pPr algn="ctr" fontAlgn="ctr"/>
                      <a:r>
                        <a:rPr lang="en-IN" sz="2000" b="1" u="none" strike="noStrike" dirty="0">
                          <a:solidFill>
                            <a:srgbClr val="002060"/>
                          </a:solidFill>
                          <a:effectLst/>
                        </a:rPr>
                        <a:t>NCLP</a:t>
                      </a:r>
                      <a:endParaRPr lang="en-IN" sz="2000" b="1"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b"/>
                      <a:r>
                        <a:rPr lang="en-IN" sz="2000" u="none" strike="noStrike" dirty="0">
                          <a:solidFill>
                            <a:srgbClr val="002060"/>
                          </a:solidFill>
                          <a:effectLst/>
                        </a:rPr>
                        <a:t>719</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b"/>
                      <a:r>
                        <a:rPr lang="en-IN" sz="2000" u="none" strike="noStrike" dirty="0">
                          <a:solidFill>
                            <a:srgbClr val="002060"/>
                          </a:solidFill>
                          <a:effectLst/>
                        </a:rPr>
                        <a:t>31320</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b"/>
                      <a:r>
                        <a:rPr lang="en-IN" sz="2000" u="none" strike="noStrike" dirty="0">
                          <a:solidFill>
                            <a:srgbClr val="002060"/>
                          </a:solidFill>
                          <a:effectLst/>
                        </a:rPr>
                        <a:t>719</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b"/>
                      <a:r>
                        <a:rPr lang="en-IN" sz="2000" u="none" strike="noStrike" dirty="0">
                          <a:solidFill>
                            <a:srgbClr val="002060"/>
                          </a:solidFill>
                          <a:effectLst/>
                        </a:rPr>
                        <a:t>30717</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ctr"/>
                      <a:r>
                        <a:rPr lang="en-IN" sz="2000" u="none" strike="noStrike" dirty="0">
                          <a:solidFill>
                            <a:srgbClr val="002060"/>
                          </a:solidFill>
                          <a:effectLst/>
                        </a:rPr>
                        <a:t>100%</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tc>
                  <a:txBody>
                    <a:bodyPr/>
                    <a:lstStyle/>
                    <a:p>
                      <a:pPr algn="ctr" fontAlgn="ctr"/>
                      <a:r>
                        <a:rPr lang="en-IN" sz="2000" u="none" strike="noStrike" dirty="0">
                          <a:solidFill>
                            <a:srgbClr val="002060"/>
                          </a:solidFill>
                          <a:effectLst/>
                        </a:rPr>
                        <a:t>98.07%</a:t>
                      </a:r>
                      <a:endParaRPr lang="en-IN" sz="2000" b="0" i="0" u="none" strike="noStrike" dirty="0">
                        <a:solidFill>
                          <a:srgbClr val="002060"/>
                        </a:solidFill>
                        <a:effectLst/>
                        <a:latin typeface="Calibri" panose="020F0502020204030204" pitchFamily="34" charset="0"/>
                      </a:endParaRPr>
                    </a:p>
                  </a:txBody>
                  <a:tcPr marL="9525" marR="9525" marT="9525" marB="0" anchor="ctr" anchorCtr="1"/>
                </a:tc>
                <a:extLst>
                  <a:ext uri="{0D108BD9-81ED-4DB2-BD59-A6C34878D82A}">
                    <a16:rowId xmlns:a16="http://schemas.microsoft.com/office/drawing/2014/main" val="2147027386"/>
                  </a:ext>
                </a:extLst>
              </a:tr>
              <a:tr h="340940">
                <a:tc>
                  <a:txBody>
                    <a:bodyPr/>
                    <a:lstStyle/>
                    <a:p>
                      <a:pPr algn="ctr" fontAlgn="ctr"/>
                      <a:r>
                        <a:rPr lang="en-IN" sz="2000" b="1" u="none" strike="noStrike" dirty="0">
                          <a:effectLst/>
                        </a:rPr>
                        <a:t>TOTAL </a:t>
                      </a:r>
                      <a:endParaRPr lang="en-IN" sz="2000" b="1" i="0" u="none" strike="noStrike" dirty="0">
                        <a:solidFill>
                          <a:srgbClr val="000000"/>
                        </a:solidFill>
                        <a:effectLst/>
                        <a:latin typeface="Calibri" panose="020F0502020204030204" pitchFamily="34" charset="0"/>
                      </a:endParaRPr>
                    </a:p>
                  </a:txBody>
                  <a:tcPr marL="9525" marR="9525" marT="9525" marB="0" anchor="ctr" anchorCtr="1"/>
                </a:tc>
                <a:tc>
                  <a:txBody>
                    <a:bodyPr/>
                    <a:lstStyle/>
                    <a:p>
                      <a:pPr algn="ctr" fontAlgn="b"/>
                      <a:r>
                        <a:rPr lang="en-IN" sz="2000" b="1" u="none" strike="noStrike" dirty="0">
                          <a:effectLst/>
                        </a:rPr>
                        <a:t>83935</a:t>
                      </a:r>
                      <a:endParaRPr lang="en-IN" sz="2000" b="1" i="0" u="none" strike="noStrike" dirty="0">
                        <a:solidFill>
                          <a:srgbClr val="000000"/>
                        </a:solidFill>
                        <a:effectLst/>
                        <a:latin typeface="Calibri" panose="020F0502020204030204" pitchFamily="34" charset="0"/>
                      </a:endParaRPr>
                    </a:p>
                  </a:txBody>
                  <a:tcPr marL="9525" marR="9525" marT="9525" marB="0" anchor="ctr" anchorCtr="1"/>
                </a:tc>
                <a:tc>
                  <a:txBody>
                    <a:bodyPr/>
                    <a:lstStyle/>
                    <a:p>
                      <a:pPr algn="ctr" fontAlgn="b"/>
                      <a:r>
                        <a:rPr lang="en-IN" sz="2000" b="1" u="none" strike="noStrike" dirty="0">
                          <a:effectLst/>
                        </a:rPr>
                        <a:t>11579246</a:t>
                      </a:r>
                      <a:endParaRPr lang="en-IN" sz="2000" b="1" i="0" u="none" strike="noStrike" dirty="0">
                        <a:solidFill>
                          <a:srgbClr val="000000"/>
                        </a:solidFill>
                        <a:effectLst/>
                        <a:latin typeface="Calibri" panose="020F0502020204030204" pitchFamily="34" charset="0"/>
                      </a:endParaRPr>
                    </a:p>
                  </a:txBody>
                  <a:tcPr marL="9525" marR="9525" marT="9525" marB="0" anchor="ctr" anchorCtr="1"/>
                </a:tc>
                <a:tc>
                  <a:txBody>
                    <a:bodyPr/>
                    <a:lstStyle/>
                    <a:p>
                      <a:pPr algn="ctr" fontAlgn="b"/>
                      <a:r>
                        <a:rPr lang="en-IN" sz="2000" b="1" u="none" strike="noStrike" dirty="0">
                          <a:effectLst/>
                        </a:rPr>
                        <a:t>83935</a:t>
                      </a:r>
                      <a:endParaRPr lang="en-IN" sz="2000" b="1" i="0" u="none" strike="noStrike" dirty="0">
                        <a:solidFill>
                          <a:srgbClr val="000000"/>
                        </a:solidFill>
                        <a:effectLst/>
                        <a:latin typeface="Calibri" panose="020F0502020204030204" pitchFamily="34" charset="0"/>
                      </a:endParaRPr>
                    </a:p>
                  </a:txBody>
                  <a:tcPr marL="9525" marR="9525" marT="9525" marB="0" anchor="ctr" anchorCtr="1"/>
                </a:tc>
                <a:tc>
                  <a:txBody>
                    <a:bodyPr/>
                    <a:lstStyle/>
                    <a:p>
                      <a:pPr algn="ctr" fontAlgn="b"/>
                      <a:r>
                        <a:rPr lang="en-IN" sz="2000" b="1" u="none" strike="noStrike" dirty="0" smtClean="0">
                          <a:effectLst/>
                        </a:rPr>
                        <a:t>10891212</a:t>
                      </a:r>
                      <a:endParaRPr lang="en-IN" sz="2000" b="1" i="0" u="none" strike="noStrike" dirty="0">
                        <a:solidFill>
                          <a:srgbClr val="000000"/>
                        </a:solidFill>
                        <a:effectLst/>
                        <a:latin typeface="Calibri" panose="020F0502020204030204" pitchFamily="34" charset="0"/>
                      </a:endParaRPr>
                    </a:p>
                  </a:txBody>
                  <a:tcPr marL="9525" marR="9525" marT="9525" marB="0" anchor="ctr" anchorCtr="1"/>
                </a:tc>
                <a:tc>
                  <a:txBody>
                    <a:bodyPr/>
                    <a:lstStyle/>
                    <a:p>
                      <a:pPr algn="ctr" fontAlgn="ctr"/>
                      <a:r>
                        <a:rPr lang="en-IN" sz="2000" b="1" u="none" strike="noStrike" dirty="0">
                          <a:effectLst/>
                        </a:rPr>
                        <a:t>100%</a:t>
                      </a:r>
                      <a:endParaRPr lang="en-IN" sz="2000" b="1" i="0" u="none" strike="noStrike" dirty="0">
                        <a:solidFill>
                          <a:srgbClr val="000000"/>
                        </a:solidFill>
                        <a:effectLst/>
                        <a:latin typeface="Calibri" panose="020F0502020204030204" pitchFamily="34" charset="0"/>
                      </a:endParaRPr>
                    </a:p>
                  </a:txBody>
                  <a:tcPr marL="9525" marR="9525" marT="9525" marB="0" anchor="ctr" anchorCtr="1"/>
                </a:tc>
                <a:tc>
                  <a:txBody>
                    <a:bodyPr/>
                    <a:lstStyle/>
                    <a:p>
                      <a:pPr algn="ctr" fontAlgn="ctr"/>
                      <a:r>
                        <a:rPr lang="en-IN" sz="2000" b="1" u="none" strike="noStrike" dirty="0">
                          <a:effectLst/>
                        </a:rPr>
                        <a:t>94.06%</a:t>
                      </a:r>
                      <a:endParaRPr lang="en-IN" sz="2000" b="1" i="0" u="none" strike="noStrike" dirty="0">
                        <a:solidFill>
                          <a:srgbClr val="000000"/>
                        </a:solidFill>
                        <a:effectLst/>
                        <a:latin typeface="Calibri" panose="020F0502020204030204" pitchFamily="34" charset="0"/>
                      </a:endParaRPr>
                    </a:p>
                  </a:txBody>
                  <a:tcPr marL="9525" marR="9525" marT="9525" marB="0" anchor="ctr" anchorCtr="1"/>
                </a:tc>
                <a:extLst>
                  <a:ext uri="{0D108BD9-81ED-4DB2-BD59-A6C34878D82A}">
                    <a16:rowId xmlns:a16="http://schemas.microsoft.com/office/drawing/2014/main" val="96763767"/>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554324909"/>
              </p:ext>
            </p:extLst>
          </p:nvPr>
        </p:nvGraphicFramePr>
        <p:xfrm>
          <a:off x="990600" y="4800600"/>
          <a:ext cx="7239000" cy="1295400"/>
        </p:xfrm>
        <a:graphic>
          <a:graphicData uri="http://schemas.openxmlformats.org/drawingml/2006/table">
            <a:tbl>
              <a:tblPr/>
              <a:tblGrid>
                <a:gridCol w="2413940">
                  <a:extLst>
                    <a:ext uri="{9D8B030D-6E8A-4147-A177-3AD203B41FA5}">
                      <a16:colId xmlns:a16="http://schemas.microsoft.com/office/drawing/2014/main" val="20000"/>
                    </a:ext>
                  </a:extLst>
                </a:gridCol>
                <a:gridCol w="2479087">
                  <a:extLst>
                    <a:ext uri="{9D8B030D-6E8A-4147-A177-3AD203B41FA5}">
                      <a16:colId xmlns:a16="http://schemas.microsoft.com/office/drawing/2014/main" val="20001"/>
                    </a:ext>
                  </a:extLst>
                </a:gridCol>
                <a:gridCol w="2345973">
                  <a:extLst>
                    <a:ext uri="{9D8B030D-6E8A-4147-A177-3AD203B41FA5}">
                      <a16:colId xmlns:a16="http://schemas.microsoft.com/office/drawing/2014/main" val="20002"/>
                    </a:ext>
                  </a:extLst>
                </a:gridCol>
              </a:tblGrid>
              <a:tr h="376639">
                <a:tc gridSpan="3">
                  <a:txBody>
                    <a:bodyPr/>
                    <a:lstStyle/>
                    <a:p>
                      <a:pPr algn="l" fontAlgn="t"/>
                      <a:r>
                        <a:rPr lang="en-US" sz="1600" b="1" i="0" u="none" strike="noStrike" dirty="0" smtClean="0">
                          <a:solidFill>
                            <a:srgbClr val="0000FF"/>
                          </a:solidFill>
                          <a:latin typeface="Century" pitchFamily="18" charset="0"/>
                        </a:rPr>
                        <a:t>Proposed</a:t>
                      </a:r>
                      <a:r>
                        <a:rPr lang="en-US" sz="1600" b="1" i="0" u="none" strike="noStrike" baseline="0" dirty="0" smtClean="0">
                          <a:solidFill>
                            <a:srgbClr val="0000FF"/>
                          </a:solidFill>
                          <a:latin typeface="Century" pitchFamily="18" charset="0"/>
                        </a:rPr>
                        <a:t> Number of Days for 2019-20</a:t>
                      </a:r>
                      <a:endParaRPr lang="en-US" sz="1600" b="1" i="0" u="none" strike="noStrike" dirty="0">
                        <a:solidFill>
                          <a:srgbClr val="0000FF"/>
                        </a:solidFill>
                        <a:latin typeface="Century" pitchFamily="18" charset="0"/>
                      </a:endParaRPr>
                    </a:p>
                  </a:txBody>
                  <a:tcPr marL="6324" marR="6324" marT="6324"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en-US" sz="1600" b="1" i="0" u="none" strike="noStrike" dirty="0">
                        <a:solidFill>
                          <a:srgbClr val="0000FF"/>
                        </a:solidFill>
                        <a:latin typeface="Century" pitchFamily="18" charset="0"/>
                      </a:endParaRPr>
                    </a:p>
                  </a:txBody>
                  <a:tcPr marL="6324" marR="6324" marT="6324"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en-US" sz="1600" b="1" i="0" u="none" strike="noStrike" dirty="0" smtClean="0">
                        <a:solidFill>
                          <a:srgbClr val="0000FF"/>
                        </a:solidFill>
                        <a:latin typeface="Century" pitchFamily="18" charset="0"/>
                      </a:endParaRPr>
                    </a:p>
                  </a:txBody>
                  <a:tcPr marL="6324" marR="6324" marT="6324"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6877283"/>
                  </a:ext>
                </a:extLst>
              </a:tr>
              <a:tr h="457200">
                <a:tc>
                  <a:txBody>
                    <a:bodyPr/>
                    <a:lstStyle/>
                    <a:p>
                      <a:pPr algn="ctr" fontAlgn="t"/>
                      <a:r>
                        <a:rPr lang="en-US" sz="1600" b="1" i="0" u="none" strike="noStrike" dirty="0" smtClean="0">
                          <a:solidFill>
                            <a:srgbClr val="0000FF"/>
                          </a:solidFill>
                          <a:latin typeface="Century" pitchFamily="18" charset="0"/>
                        </a:rPr>
                        <a:t>Primary</a:t>
                      </a:r>
                      <a:endParaRPr lang="en-US" sz="1600" b="1" i="0" u="none" strike="noStrike" dirty="0">
                        <a:solidFill>
                          <a:srgbClr val="0000FF"/>
                        </a:solidFill>
                        <a:latin typeface="Century" pitchFamily="18" charset="0"/>
                      </a:endParaRPr>
                    </a:p>
                  </a:txBody>
                  <a:tcPr marL="6324" marR="6324" marT="6324"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smtClean="0">
                          <a:solidFill>
                            <a:srgbClr val="0000FF"/>
                          </a:solidFill>
                          <a:latin typeface="Century" pitchFamily="18" charset="0"/>
                        </a:rPr>
                        <a:t>Upper Primary</a:t>
                      </a:r>
                      <a:endParaRPr lang="en-US" sz="1600" b="1" i="0" u="none" strike="noStrike" dirty="0">
                        <a:solidFill>
                          <a:srgbClr val="0000FF"/>
                        </a:solidFill>
                        <a:latin typeface="Century" pitchFamily="18" charset="0"/>
                      </a:endParaRPr>
                    </a:p>
                  </a:txBody>
                  <a:tcPr marL="6324" marR="6324" marT="6324"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smtClean="0">
                          <a:solidFill>
                            <a:srgbClr val="0000FF"/>
                          </a:solidFill>
                          <a:latin typeface="Century" pitchFamily="18" charset="0"/>
                        </a:rPr>
                        <a:t>NCLP</a:t>
                      </a:r>
                    </a:p>
                  </a:txBody>
                  <a:tcPr marL="6324" marR="6324" marT="6324"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1561">
                <a:tc>
                  <a:txBody>
                    <a:bodyPr/>
                    <a:lstStyle/>
                    <a:p>
                      <a:pPr algn="ctr" fontAlgn="t"/>
                      <a:r>
                        <a:rPr lang="en-US" sz="1600" b="1" i="0" u="none" strike="noStrike" dirty="0" smtClean="0">
                          <a:latin typeface="Century" pitchFamily="18" charset="0"/>
                        </a:rPr>
                        <a:t>230 days</a:t>
                      </a:r>
                      <a:endParaRPr lang="en-US" sz="1600" b="1" i="0" u="none" strike="noStrike" dirty="0">
                        <a:latin typeface="Century" pitchFamily="18" charset="0"/>
                      </a:endParaRPr>
                    </a:p>
                  </a:txBody>
                  <a:tcPr marL="6324" marR="6324" marT="6324"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smtClean="0">
                          <a:latin typeface="Century" pitchFamily="18" charset="0"/>
                        </a:rPr>
                        <a:t>230 days</a:t>
                      </a:r>
                      <a:endParaRPr lang="en-US" sz="1600" b="1" i="0" u="none" strike="noStrike" dirty="0">
                        <a:latin typeface="Century" pitchFamily="18" charset="0"/>
                      </a:endParaRPr>
                    </a:p>
                  </a:txBody>
                  <a:tcPr marL="6324" marR="6324" marT="6324"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1" i="0" u="none" strike="noStrike" dirty="0" smtClean="0">
                          <a:latin typeface="Century" pitchFamily="18" charset="0"/>
                        </a:rPr>
                        <a:t>312 days</a:t>
                      </a:r>
                      <a:endParaRPr lang="en-US" sz="1600" b="1" i="0" u="none" strike="noStrike" dirty="0">
                        <a:latin typeface="Century" pitchFamily="18" charset="0"/>
                      </a:endParaRPr>
                    </a:p>
                  </a:txBody>
                  <a:tcPr marL="6324" marR="6324" marT="6324"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716973" y="1085215"/>
            <a:ext cx="8077200" cy="5206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33400" y="1445347"/>
            <a:ext cx="7543800" cy="369332"/>
          </a:xfrm>
          <a:prstGeom prst="rect">
            <a:avLst/>
          </a:prstGeom>
          <a:noFill/>
        </p:spPr>
        <p:txBody>
          <a:bodyPr wrap="square" rtlCol="0">
            <a:spAutoFit/>
          </a:bodyPr>
          <a:lstStyle/>
          <a:p>
            <a:r>
              <a:rPr lang="en-US" dirty="0" err="1" smtClean="0">
                <a:solidFill>
                  <a:schemeClr val="bg1"/>
                </a:solidFill>
              </a:rPr>
              <a:t>Saradamoni</a:t>
            </a:r>
            <a:r>
              <a:rPr lang="en-US" dirty="0" smtClean="0">
                <a:solidFill>
                  <a:schemeClr val="bg1"/>
                </a:solidFill>
              </a:rPr>
              <a:t> </a:t>
            </a:r>
            <a:r>
              <a:rPr lang="en-US" dirty="0" err="1" smtClean="0">
                <a:solidFill>
                  <a:schemeClr val="bg1"/>
                </a:solidFill>
              </a:rPr>
              <a:t>Balika</a:t>
            </a:r>
            <a:r>
              <a:rPr lang="en-US" dirty="0" smtClean="0">
                <a:solidFill>
                  <a:schemeClr val="bg1"/>
                </a:solidFill>
              </a:rPr>
              <a:t> </a:t>
            </a:r>
            <a:r>
              <a:rPr lang="en-US" dirty="0" err="1" smtClean="0">
                <a:solidFill>
                  <a:schemeClr val="bg1"/>
                </a:solidFill>
              </a:rPr>
              <a:t>Vidyalaya</a:t>
            </a:r>
            <a:r>
              <a:rPr lang="en-US" dirty="0" smtClean="0">
                <a:solidFill>
                  <a:schemeClr val="bg1"/>
                </a:solidFill>
              </a:rPr>
              <a:t>, </a:t>
            </a:r>
            <a:r>
              <a:rPr lang="en-US" dirty="0" err="1" smtClean="0">
                <a:solidFill>
                  <a:schemeClr val="bg1"/>
                </a:solidFill>
              </a:rPr>
              <a:t>Bajitpur</a:t>
            </a:r>
            <a:r>
              <a:rPr lang="en-US" dirty="0" smtClean="0">
                <a:solidFill>
                  <a:schemeClr val="bg1"/>
                </a:solidFill>
              </a:rPr>
              <a:t>, </a:t>
            </a:r>
            <a:r>
              <a:rPr lang="en-US" dirty="0" err="1" smtClean="0">
                <a:solidFill>
                  <a:schemeClr val="bg1"/>
                </a:solidFill>
              </a:rPr>
              <a:t>Purba</a:t>
            </a:r>
            <a:r>
              <a:rPr lang="en-US" dirty="0" smtClean="0">
                <a:solidFill>
                  <a:schemeClr val="bg1"/>
                </a:solidFill>
              </a:rPr>
              <a:t> Medinipur</a:t>
            </a:r>
            <a:endParaRPr lang="en-US" dirty="0">
              <a:solidFill>
                <a:schemeClr val="bg1"/>
              </a:solidFill>
            </a:endParaRPr>
          </a:p>
        </p:txBody>
      </p:sp>
      <p:sp>
        <p:nvSpPr>
          <p:cNvPr id="6" name="Rectangle 2"/>
          <p:cNvSpPr txBox="1">
            <a:spLocks noChangeArrowheads="1"/>
          </p:cNvSpPr>
          <p:nvPr/>
        </p:nvSpPr>
        <p:spPr bwMode="auto">
          <a:xfrm>
            <a:off x="0" y="-6832"/>
            <a:ext cx="9144000" cy="609600"/>
          </a:xfrm>
          <a:prstGeom prst="rect">
            <a:avLst/>
          </a:prstGeom>
          <a:noFill/>
          <a:ln w="9525">
            <a:noFill/>
            <a:miter lim="800000"/>
            <a:headEnd/>
            <a:tailEnd/>
          </a:ln>
        </p:spPr>
        <p:txBody>
          <a:bodyPr anchor="ctr"/>
          <a:lstStyle/>
          <a:p>
            <a:pPr algn="ctr" eaLnBrk="0" hangingPunct="0">
              <a:defRPr/>
            </a:pPr>
            <a:r>
              <a:rPr lang="en-US" sz="4000" b="1" kern="0" dirty="0">
                <a:latin typeface="+mj-lt"/>
                <a:ea typeface="+mj-ea"/>
                <a:cs typeface="+mj-cs"/>
              </a:rPr>
              <a:t>Mid Day Meal </a:t>
            </a:r>
            <a:r>
              <a:rPr lang="en-US" sz="4000" b="1" kern="0" dirty="0" err="1">
                <a:latin typeface="+mj-lt"/>
                <a:ea typeface="+mj-ea"/>
                <a:cs typeface="+mj-cs"/>
              </a:rPr>
              <a:t>Programme</a:t>
            </a:r>
            <a:endParaRPr lang="en-US" sz="4000" b="1" kern="0" dirty="0">
              <a:latin typeface="+mj-lt"/>
              <a:ea typeface="+mj-ea"/>
              <a:cs typeface="+mj-cs"/>
            </a:endParaRPr>
          </a:p>
        </p:txBody>
      </p:sp>
      <p:sp>
        <p:nvSpPr>
          <p:cNvPr id="7" name="TextBox 6"/>
          <p:cNvSpPr txBox="1"/>
          <p:nvPr/>
        </p:nvSpPr>
        <p:spPr>
          <a:xfrm>
            <a:off x="0" y="602768"/>
            <a:ext cx="9144000" cy="461665"/>
          </a:xfrm>
          <a:prstGeom prst="rect">
            <a:avLst/>
          </a:prstGeom>
          <a:noFill/>
        </p:spPr>
        <p:txBody>
          <a:bodyPr wrap="square" rtlCol="0">
            <a:spAutoFit/>
          </a:bodyPr>
          <a:lstStyle/>
          <a:p>
            <a:pPr algn="ctr"/>
            <a:r>
              <a:rPr lang="en-US" sz="2400" b="1" dirty="0" smtClean="0">
                <a:solidFill>
                  <a:srgbClr val="006600"/>
                </a:solidFill>
              </a:rPr>
              <a:t>DINING HALL</a:t>
            </a:r>
            <a:endParaRPr lang="en-US" sz="2400" b="1" dirty="0">
              <a:solidFill>
                <a:srgbClr val="006600"/>
              </a:solidFill>
            </a:endParaRPr>
          </a:p>
        </p:txBody>
      </p:sp>
      <p:pic>
        <p:nvPicPr>
          <p:cNvPr id="8"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spTree>
    <p:extLst>
      <p:ext uri="{BB962C8B-B14F-4D97-AF65-F5344CB8AC3E}">
        <p14:creationId xmlns:p14="http://schemas.microsoft.com/office/powerpoint/2010/main" val="5814238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pPr>
              <a:defRPr/>
            </a:pPr>
            <a:fld id="{0FFBB69A-1930-42D7-878E-55279CB9DCFE}" type="slidenum">
              <a:rPr lang="en-US" smtClean="0"/>
              <a:pPr>
                <a:defRPr/>
              </a:pPr>
              <a:t>21</a:t>
            </a:fld>
            <a:endParaRPr lang="en-US"/>
          </a:p>
        </p:txBody>
      </p:sp>
      <p:sp>
        <p:nvSpPr>
          <p:cNvPr id="8" name="TextBox 7"/>
          <p:cNvSpPr txBox="1"/>
          <p:nvPr/>
        </p:nvSpPr>
        <p:spPr>
          <a:xfrm>
            <a:off x="3048000" y="525889"/>
            <a:ext cx="4572000" cy="461665"/>
          </a:xfrm>
          <a:prstGeom prst="rect">
            <a:avLst/>
          </a:prstGeom>
          <a:noFill/>
        </p:spPr>
        <p:txBody>
          <a:bodyPr wrap="square" rtlCol="0">
            <a:spAutoFit/>
          </a:bodyPr>
          <a:lstStyle/>
          <a:p>
            <a:r>
              <a:rPr lang="en-US" sz="2400" b="1" dirty="0" smtClean="0">
                <a:solidFill>
                  <a:srgbClr val="006600"/>
                </a:solidFill>
              </a:rPr>
              <a:t>HAND WASHING</a:t>
            </a:r>
            <a:endParaRPr lang="en-US" sz="2400" b="1" dirty="0">
              <a:solidFill>
                <a:srgbClr val="006600"/>
              </a:solidFill>
            </a:endParaRPr>
          </a:p>
        </p:txBody>
      </p:sp>
      <p:sp>
        <p:nvSpPr>
          <p:cNvPr id="11" name="Rectangle 2"/>
          <p:cNvSpPr txBox="1">
            <a:spLocks noChangeArrowheads="1"/>
          </p:cNvSpPr>
          <p:nvPr/>
        </p:nvSpPr>
        <p:spPr bwMode="auto">
          <a:xfrm>
            <a:off x="0" y="-6832"/>
            <a:ext cx="9144000" cy="609600"/>
          </a:xfrm>
          <a:prstGeom prst="rect">
            <a:avLst/>
          </a:prstGeom>
          <a:noFill/>
          <a:ln w="9525">
            <a:noFill/>
            <a:miter lim="800000"/>
            <a:headEnd/>
            <a:tailEnd/>
          </a:ln>
        </p:spPr>
        <p:txBody>
          <a:bodyPr anchor="ctr"/>
          <a:lstStyle/>
          <a:p>
            <a:pPr algn="ctr" eaLnBrk="0" hangingPunct="0">
              <a:defRPr/>
            </a:pPr>
            <a:r>
              <a:rPr lang="en-US" sz="4000" b="1" kern="0" dirty="0">
                <a:latin typeface="+mj-lt"/>
                <a:ea typeface="+mj-ea"/>
                <a:cs typeface="+mj-cs"/>
              </a:rPr>
              <a:t>Mid Day Meal </a:t>
            </a:r>
            <a:r>
              <a:rPr lang="en-US" sz="4000" b="1" kern="0" dirty="0" err="1">
                <a:latin typeface="+mj-lt"/>
                <a:ea typeface="+mj-ea"/>
                <a:cs typeface="+mj-cs"/>
              </a:rPr>
              <a:t>Programme</a:t>
            </a:r>
            <a:endParaRPr lang="en-US" sz="4000" b="1" kern="0" dirty="0">
              <a:latin typeface="+mj-lt"/>
              <a:ea typeface="+mj-ea"/>
              <a:cs typeface="+mj-cs"/>
            </a:endParaRPr>
          </a:p>
        </p:txBody>
      </p:sp>
      <p:pic>
        <p:nvPicPr>
          <p:cNvPr id="12"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pic>
        <p:nvPicPr>
          <p:cNvPr id="7" name="Picture 6" descr="CHUNAKHALI SUHAS SMRITY PRY SCHOOL,Nandakumar Block.jpg"/>
          <p:cNvPicPr>
            <a:picLocks noChangeAspect="1"/>
          </p:cNvPicPr>
          <p:nvPr/>
        </p:nvPicPr>
        <p:blipFill>
          <a:blip r:embed="rId4" cstate="print"/>
          <a:stretch>
            <a:fillRect/>
          </a:stretch>
        </p:blipFill>
        <p:spPr>
          <a:xfrm>
            <a:off x="228600" y="990600"/>
            <a:ext cx="8686800" cy="4886325"/>
          </a:xfrm>
          <a:prstGeom prst="rect">
            <a:avLst/>
          </a:prstGeom>
          <a:ln>
            <a:noFill/>
          </a:ln>
          <a:effectLst>
            <a:softEdge rad="112500"/>
          </a:effectLst>
        </p:spPr>
      </p:pic>
      <p:sp>
        <p:nvSpPr>
          <p:cNvPr id="9" name="TextBox 8"/>
          <p:cNvSpPr txBox="1"/>
          <p:nvPr/>
        </p:nvSpPr>
        <p:spPr>
          <a:xfrm>
            <a:off x="609600" y="6031468"/>
            <a:ext cx="8458200" cy="338554"/>
          </a:xfrm>
          <a:prstGeom prst="rect">
            <a:avLst/>
          </a:prstGeom>
          <a:noFill/>
        </p:spPr>
        <p:txBody>
          <a:bodyPr wrap="square" rtlCol="0">
            <a:spAutoFit/>
          </a:bodyPr>
          <a:lstStyle/>
          <a:p>
            <a:r>
              <a:rPr lang="en-US" sz="1600" b="1" dirty="0" smtClean="0">
                <a:solidFill>
                  <a:srgbClr val="0000FF"/>
                </a:solidFill>
              </a:rPr>
              <a:t>CHUNAKHALI SUHAS SMRITY PRY </a:t>
            </a:r>
            <a:r>
              <a:rPr lang="en-US" sz="1600" b="1" dirty="0" err="1" smtClean="0">
                <a:solidFill>
                  <a:srgbClr val="0000FF"/>
                </a:solidFill>
              </a:rPr>
              <a:t>SCHOOL,Nandakumar</a:t>
            </a:r>
            <a:r>
              <a:rPr lang="en-US" sz="1600" b="1" dirty="0" smtClean="0">
                <a:solidFill>
                  <a:srgbClr val="0000FF"/>
                </a:solidFill>
              </a:rPr>
              <a:t> Block, </a:t>
            </a:r>
            <a:r>
              <a:rPr lang="en-US" sz="1600" b="1" dirty="0" err="1" smtClean="0">
                <a:solidFill>
                  <a:srgbClr val="0000FF"/>
                </a:solidFill>
              </a:rPr>
              <a:t>Purba</a:t>
            </a:r>
            <a:r>
              <a:rPr lang="en-US" sz="1600" b="1" dirty="0" smtClean="0">
                <a:solidFill>
                  <a:srgbClr val="0000FF"/>
                </a:solidFill>
              </a:rPr>
              <a:t> Medinipur</a:t>
            </a:r>
            <a:endParaRPr lang="en-US" sz="1600" b="1" dirty="0">
              <a:solidFill>
                <a:srgbClr val="0000FF"/>
              </a:solidFill>
            </a:endParaRPr>
          </a:p>
        </p:txBody>
      </p:sp>
    </p:spTree>
    <p:extLst>
      <p:ext uri="{BB962C8B-B14F-4D97-AF65-F5344CB8AC3E}">
        <p14:creationId xmlns:p14="http://schemas.microsoft.com/office/powerpoint/2010/main" val="346164157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pPr>
              <a:defRPr/>
            </a:pPr>
            <a:fld id="{0FFBB69A-1930-42D7-878E-55279CB9DCFE}" type="slidenum">
              <a:rPr lang="en-US" smtClean="0"/>
              <a:pPr>
                <a:defRPr/>
              </a:pPr>
              <a:t>22</a:t>
            </a:fld>
            <a:endParaRPr lang="en-US"/>
          </a:p>
        </p:txBody>
      </p:sp>
      <p:sp>
        <p:nvSpPr>
          <p:cNvPr id="8" name="TextBox 7"/>
          <p:cNvSpPr txBox="1"/>
          <p:nvPr/>
        </p:nvSpPr>
        <p:spPr>
          <a:xfrm>
            <a:off x="0" y="525889"/>
            <a:ext cx="9144000" cy="461665"/>
          </a:xfrm>
          <a:prstGeom prst="rect">
            <a:avLst/>
          </a:prstGeom>
          <a:noFill/>
        </p:spPr>
        <p:txBody>
          <a:bodyPr wrap="square" rtlCol="0">
            <a:spAutoFit/>
          </a:bodyPr>
          <a:lstStyle/>
          <a:p>
            <a:pPr algn="ctr"/>
            <a:r>
              <a:rPr lang="en-US" sz="2400" b="1" dirty="0" smtClean="0">
                <a:solidFill>
                  <a:srgbClr val="006600"/>
                </a:solidFill>
              </a:rPr>
              <a:t>Tasting of Food Samples</a:t>
            </a:r>
            <a:endParaRPr lang="en-US" sz="2400" b="1" dirty="0">
              <a:solidFill>
                <a:srgbClr val="006600"/>
              </a:solidFill>
            </a:endParaRPr>
          </a:p>
        </p:txBody>
      </p:sp>
      <p:sp>
        <p:nvSpPr>
          <p:cNvPr id="11" name="Rectangle 2"/>
          <p:cNvSpPr txBox="1">
            <a:spLocks noChangeArrowheads="1"/>
          </p:cNvSpPr>
          <p:nvPr/>
        </p:nvSpPr>
        <p:spPr bwMode="auto">
          <a:xfrm>
            <a:off x="0" y="-6832"/>
            <a:ext cx="9144000" cy="609600"/>
          </a:xfrm>
          <a:prstGeom prst="rect">
            <a:avLst/>
          </a:prstGeom>
          <a:noFill/>
          <a:ln w="9525">
            <a:noFill/>
            <a:miter lim="800000"/>
            <a:headEnd/>
            <a:tailEnd/>
          </a:ln>
        </p:spPr>
        <p:txBody>
          <a:bodyPr anchor="ctr"/>
          <a:lstStyle/>
          <a:p>
            <a:pPr algn="ctr" eaLnBrk="0" hangingPunct="0">
              <a:defRPr/>
            </a:pPr>
            <a:r>
              <a:rPr lang="en-US" sz="4000" b="1" kern="0" dirty="0">
                <a:latin typeface="+mj-lt"/>
                <a:ea typeface="+mj-ea"/>
                <a:cs typeface="+mj-cs"/>
              </a:rPr>
              <a:t>Mid Day Meal </a:t>
            </a:r>
            <a:r>
              <a:rPr lang="en-US" sz="4000" b="1" kern="0" dirty="0" err="1">
                <a:latin typeface="+mj-lt"/>
                <a:ea typeface="+mj-ea"/>
                <a:cs typeface="+mj-cs"/>
              </a:rPr>
              <a:t>Programme</a:t>
            </a:r>
            <a:endParaRPr lang="en-US" sz="4000" b="1" kern="0" dirty="0">
              <a:latin typeface="+mj-lt"/>
              <a:ea typeface="+mj-ea"/>
              <a:cs typeface="+mj-cs"/>
            </a:endParaRPr>
          </a:p>
        </p:txBody>
      </p:sp>
      <p:pic>
        <p:nvPicPr>
          <p:cNvPr id="12"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pic>
        <p:nvPicPr>
          <p:cNvPr id="7" name="Picture 6" descr="Testing mdm by teacher by jatiya krira jr. besis sch. Bansberia, Hooghly.jpg"/>
          <p:cNvPicPr>
            <a:picLocks noChangeAspect="1"/>
          </p:cNvPicPr>
          <p:nvPr/>
        </p:nvPicPr>
        <p:blipFill>
          <a:blip r:embed="rId4" cstate="print"/>
          <a:stretch>
            <a:fillRect/>
          </a:stretch>
        </p:blipFill>
        <p:spPr>
          <a:xfrm>
            <a:off x="685800" y="914400"/>
            <a:ext cx="7772400" cy="5829300"/>
          </a:xfrm>
          <a:prstGeom prst="rect">
            <a:avLst/>
          </a:prstGeom>
          <a:ln>
            <a:noFill/>
          </a:ln>
          <a:effectLst>
            <a:softEdge rad="112500"/>
          </a:effectLst>
        </p:spPr>
      </p:pic>
    </p:spTree>
    <p:extLst>
      <p:ext uri="{BB962C8B-B14F-4D97-AF65-F5344CB8AC3E}">
        <p14:creationId xmlns:p14="http://schemas.microsoft.com/office/powerpoint/2010/main" val="346164157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381000" y="1397072"/>
            <a:ext cx="8475134" cy="4767263"/>
          </a:xfrm>
          <a:prstGeom prst="rect">
            <a:avLst/>
          </a:prstGeom>
          <a:ln>
            <a:noFill/>
          </a:ln>
          <a:effectLst>
            <a:softEdge rad="112500"/>
          </a:effectLst>
        </p:spPr>
      </p:pic>
      <p:sp>
        <p:nvSpPr>
          <p:cNvPr id="5" name="Rectangle 2"/>
          <p:cNvSpPr txBox="1">
            <a:spLocks noChangeArrowheads="1"/>
          </p:cNvSpPr>
          <p:nvPr/>
        </p:nvSpPr>
        <p:spPr bwMode="auto">
          <a:xfrm>
            <a:off x="0" y="-6832"/>
            <a:ext cx="9144000" cy="609600"/>
          </a:xfrm>
          <a:prstGeom prst="rect">
            <a:avLst/>
          </a:prstGeom>
          <a:noFill/>
          <a:ln w="9525">
            <a:noFill/>
            <a:miter lim="800000"/>
            <a:headEnd/>
            <a:tailEnd/>
          </a:ln>
        </p:spPr>
        <p:txBody>
          <a:bodyPr anchor="ctr"/>
          <a:lstStyle/>
          <a:p>
            <a:pPr algn="ctr" eaLnBrk="0" hangingPunct="0">
              <a:defRPr/>
            </a:pPr>
            <a:r>
              <a:rPr lang="en-US" sz="4000" b="1" kern="0" dirty="0">
                <a:latin typeface="+mj-lt"/>
                <a:ea typeface="+mj-ea"/>
                <a:cs typeface="+mj-cs"/>
              </a:rPr>
              <a:t>Mid Day Meal </a:t>
            </a:r>
            <a:r>
              <a:rPr lang="en-US" sz="4000" b="1" kern="0" dirty="0" err="1">
                <a:latin typeface="+mj-lt"/>
                <a:ea typeface="+mj-ea"/>
                <a:cs typeface="+mj-cs"/>
              </a:rPr>
              <a:t>Programme</a:t>
            </a:r>
            <a:endParaRPr lang="en-US" sz="4000" b="1" kern="0" dirty="0">
              <a:latin typeface="+mj-lt"/>
              <a:ea typeface="+mj-ea"/>
              <a:cs typeface="+mj-cs"/>
            </a:endParaRPr>
          </a:p>
        </p:txBody>
      </p:sp>
      <p:pic>
        <p:nvPicPr>
          <p:cNvPr id="6"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sp>
        <p:nvSpPr>
          <p:cNvPr id="7" name="TextBox 6"/>
          <p:cNvSpPr txBox="1"/>
          <p:nvPr/>
        </p:nvSpPr>
        <p:spPr>
          <a:xfrm>
            <a:off x="491836" y="832572"/>
            <a:ext cx="7813964" cy="369332"/>
          </a:xfrm>
          <a:prstGeom prst="rect">
            <a:avLst/>
          </a:prstGeom>
          <a:noFill/>
        </p:spPr>
        <p:txBody>
          <a:bodyPr wrap="square" rtlCol="0">
            <a:spAutoFit/>
          </a:bodyPr>
          <a:lstStyle/>
          <a:p>
            <a:r>
              <a:rPr lang="en-US" b="1" dirty="0" smtClean="0"/>
              <a:t>Distribution of Kitchen Device at </a:t>
            </a:r>
            <a:r>
              <a:rPr lang="en-US" b="1" dirty="0" err="1" smtClean="0"/>
              <a:t>Mahishadal</a:t>
            </a:r>
            <a:r>
              <a:rPr lang="en-US" b="1" dirty="0" smtClean="0"/>
              <a:t> Block, </a:t>
            </a:r>
            <a:r>
              <a:rPr lang="en-US" b="1" dirty="0" err="1" smtClean="0"/>
              <a:t>Purba</a:t>
            </a:r>
            <a:r>
              <a:rPr lang="en-US" b="1" dirty="0" smtClean="0"/>
              <a:t> Medinipur</a:t>
            </a:r>
            <a:endParaRPr lang="en-US" b="1" dirty="0"/>
          </a:p>
        </p:txBody>
      </p:sp>
    </p:spTree>
    <p:extLst>
      <p:ext uri="{BB962C8B-B14F-4D97-AF65-F5344CB8AC3E}">
        <p14:creationId xmlns:p14="http://schemas.microsoft.com/office/powerpoint/2010/main" val="27237800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508000" y="1146020"/>
            <a:ext cx="8128000"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2"/>
          <p:cNvSpPr txBox="1">
            <a:spLocks noChangeArrowheads="1"/>
          </p:cNvSpPr>
          <p:nvPr/>
        </p:nvSpPr>
        <p:spPr bwMode="auto">
          <a:xfrm>
            <a:off x="0" y="-6832"/>
            <a:ext cx="9144000" cy="609600"/>
          </a:xfrm>
          <a:prstGeom prst="rect">
            <a:avLst/>
          </a:prstGeom>
          <a:noFill/>
          <a:ln w="9525">
            <a:noFill/>
            <a:miter lim="800000"/>
            <a:headEnd/>
            <a:tailEnd/>
          </a:ln>
        </p:spPr>
        <p:txBody>
          <a:bodyPr anchor="ctr"/>
          <a:lstStyle/>
          <a:p>
            <a:pPr algn="ctr" eaLnBrk="0" hangingPunct="0">
              <a:defRPr/>
            </a:pPr>
            <a:r>
              <a:rPr lang="en-US" sz="4000" b="1" kern="0" dirty="0">
                <a:latin typeface="+mj-lt"/>
                <a:ea typeface="+mj-ea"/>
                <a:cs typeface="+mj-cs"/>
              </a:rPr>
              <a:t>Mid Day Meal </a:t>
            </a:r>
            <a:r>
              <a:rPr lang="en-US" sz="4000" b="1" kern="0" dirty="0" err="1">
                <a:latin typeface="+mj-lt"/>
                <a:ea typeface="+mj-ea"/>
                <a:cs typeface="+mj-cs"/>
              </a:rPr>
              <a:t>Programme</a:t>
            </a:r>
            <a:endParaRPr lang="en-US" sz="4000" b="1" kern="0" dirty="0">
              <a:latin typeface="+mj-lt"/>
              <a:ea typeface="+mj-ea"/>
              <a:cs typeface="+mj-cs"/>
            </a:endParaRPr>
          </a:p>
        </p:txBody>
      </p:sp>
      <p:pic>
        <p:nvPicPr>
          <p:cNvPr id="6"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sp>
        <p:nvSpPr>
          <p:cNvPr id="7" name="TextBox 6"/>
          <p:cNvSpPr txBox="1"/>
          <p:nvPr/>
        </p:nvSpPr>
        <p:spPr>
          <a:xfrm>
            <a:off x="609600" y="6031468"/>
            <a:ext cx="8458200" cy="369332"/>
          </a:xfrm>
          <a:prstGeom prst="rect">
            <a:avLst/>
          </a:prstGeom>
          <a:noFill/>
        </p:spPr>
        <p:txBody>
          <a:bodyPr wrap="square" rtlCol="0">
            <a:spAutoFit/>
          </a:bodyPr>
          <a:lstStyle/>
          <a:p>
            <a:r>
              <a:rPr lang="en-US" b="1" dirty="0" smtClean="0">
                <a:solidFill>
                  <a:srgbClr val="0000FF"/>
                </a:solidFill>
              </a:rPr>
              <a:t>Distribution of Rice container at </a:t>
            </a:r>
            <a:r>
              <a:rPr lang="en-US" b="1" dirty="0" err="1" smtClean="0">
                <a:solidFill>
                  <a:srgbClr val="0000FF"/>
                </a:solidFill>
              </a:rPr>
              <a:t>Mahishadal</a:t>
            </a:r>
            <a:r>
              <a:rPr lang="en-US" b="1" dirty="0" smtClean="0">
                <a:solidFill>
                  <a:srgbClr val="0000FF"/>
                </a:solidFill>
              </a:rPr>
              <a:t> Block, </a:t>
            </a:r>
            <a:r>
              <a:rPr lang="en-US" b="1" dirty="0" err="1" smtClean="0">
                <a:solidFill>
                  <a:srgbClr val="0000FF"/>
                </a:solidFill>
              </a:rPr>
              <a:t>Purba</a:t>
            </a:r>
            <a:r>
              <a:rPr lang="en-US" b="1" dirty="0" smtClean="0">
                <a:solidFill>
                  <a:srgbClr val="0000FF"/>
                </a:solidFill>
              </a:rPr>
              <a:t> Medinipur</a:t>
            </a:r>
            <a:endParaRPr lang="en-US" b="1" dirty="0">
              <a:solidFill>
                <a:srgbClr val="0000FF"/>
              </a:solidFill>
            </a:endParaRPr>
          </a:p>
        </p:txBody>
      </p:sp>
    </p:spTree>
    <p:extLst>
      <p:ext uri="{BB962C8B-B14F-4D97-AF65-F5344CB8AC3E}">
        <p14:creationId xmlns:p14="http://schemas.microsoft.com/office/powerpoint/2010/main" val="8574399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419870" y="1371600"/>
            <a:ext cx="8415866" cy="4733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2"/>
          <p:cNvSpPr txBox="1">
            <a:spLocks noChangeArrowheads="1"/>
          </p:cNvSpPr>
          <p:nvPr/>
        </p:nvSpPr>
        <p:spPr bwMode="auto">
          <a:xfrm>
            <a:off x="0" y="-6832"/>
            <a:ext cx="9144000" cy="609600"/>
          </a:xfrm>
          <a:prstGeom prst="rect">
            <a:avLst/>
          </a:prstGeom>
          <a:noFill/>
          <a:ln w="9525">
            <a:noFill/>
            <a:miter lim="800000"/>
            <a:headEnd/>
            <a:tailEnd/>
          </a:ln>
        </p:spPr>
        <p:txBody>
          <a:bodyPr anchor="ctr"/>
          <a:lstStyle/>
          <a:p>
            <a:pPr algn="ctr" eaLnBrk="0" hangingPunct="0">
              <a:defRPr/>
            </a:pPr>
            <a:r>
              <a:rPr lang="en-US" sz="4000" b="1" kern="0" dirty="0">
                <a:latin typeface="+mj-lt"/>
                <a:ea typeface="+mj-ea"/>
                <a:cs typeface="+mj-cs"/>
              </a:rPr>
              <a:t>Mid Day Meal </a:t>
            </a:r>
            <a:r>
              <a:rPr lang="en-US" sz="4000" b="1" kern="0" dirty="0" err="1">
                <a:latin typeface="+mj-lt"/>
                <a:ea typeface="+mj-ea"/>
                <a:cs typeface="+mj-cs"/>
              </a:rPr>
              <a:t>Programme</a:t>
            </a:r>
            <a:endParaRPr lang="en-US" sz="4000" b="1" kern="0" dirty="0">
              <a:latin typeface="+mj-lt"/>
              <a:ea typeface="+mj-ea"/>
              <a:cs typeface="+mj-cs"/>
            </a:endParaRPr>
          </a:p>
        </p:txBody>
      </p:sp>
      <p:pic>
        <p:nvPicPr>
          <p:cNvPr id="6"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sp>
        <p:nvSpPr>
          <p:cNvPr id="7" name="TextBox 6"/>
          <p:cNvSpPr txBox="1"/>
          <p:nvPr/>
        </p:nvSpPr>
        <p:spPr>
          <a:xfrm>
            <a:off x="533400" y="802518"/>
            <a:ext cx="8458200" cy="369332"/>
          </a:xfrm>
          <a:prstGeom prst="rect">
            <a:avLst/>
          </a:prstGeom>
          <a:noFill/>
        </p:spPr>
        <p:txBody>
          <a:bodyPr wrap="square" rtlCol="0">
            <a:spAutoFit/>
          </a:bodyPr>
          <a:lstStyle/>
          <a:p>
            <a:r>
              <a:rPr lang="en-US" b="1" dirty="0" smtClean="0">
                <a:solidFill>
                  <a:srgbClr val="0000FF"/>
                </a:solidFill>
              </a:rPr>
              <a:t>Cook cum helpers cooking with </a:t>
            </a:r>
            <a:r>
              <a:rPr lang="en-US" b="1" dirty="0" err="1" smtClean="0">
                <a:solidFill>
                  <a:srgbClr val="0000FF"/>
                </a:solidFill>
              </a:rPr>
              <a:t>Appron</a:t>
            </a:r>
            <a:r>
              <a:rPr lang="en-US" b="1" dirty="0" smtClean="0">
                <a:solidFill>
                  <a:srgbClr val="0000FF"/>
                </a:solidFill>
              </a:rPr>
              <a:t> and Head Gears, Hooghly</a:t>
            </a:r>
            <a:endParaRPr lang="en-US" b="1" dirty="0">
              <a:solidFill>
                <a:srgbClr val="0000FF"/>
              </a:solidFill>
            </a:endParaRPr>
          </a:p>
        </p:txBody>
      </p:sp>
    </p:spTree>
    <p:extLst>
      <p:ext uri="{BB962C8B-B14F-4D97-AF65-F5344CB8AC3E}">
        <p14:creationId xmlns:p14="http://schemas.microsoft.com/office/powerpoint/2010/main" val="9329995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546101" y="1447800"/>
            <a:ext cx="8254999"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2"/>
          <p:cNvSpPr txBox="1">
            <a:spLocks noChangeArrowheads="1"/>
          </p:cNvSpPr>
          <p:nvPr/>
        </p:nvSpPr>
        <p:spPr bwMode="auto">
          <a:xfrm>
            <a:off x="0" y="-6832"/>
            <a:ext cx="9144000" cy="609600"/>
          </a:xfrm>
          <a:prstGeom prst="rect">
            <a:avLst/>
          </a:prstGeom>
          <a:noFill/>
          <a:ln w="9525">
            <a:noFill/>
            <a:miter lim="800000"/>
            <a:headEnd/>
            <a:tailEnd/>
          </a:ln>
        </p:spPr>
        <p:txBody>
          <a:bodyPr anchor="ctr"/>
          <a:lstStyle/>
          <a:p>
            <a:pPr algn="ctr" eaLnBrk="0" hangingPunct="0">
              <a:defRPr/>
            </a:pPr>
            <a:r>
              <a:rPr lang="en-US" sz="4000" b="1" kern="0" dirty="0">
                <a:latin typeface="+mj-lt"/>
                <a:ea typeface="+mj-ea"/>
                <a:cs typeface="+mj-cs"/>
              </a:rPr>
              <a:t>Mid Day Meal </a:t>
            </a:r>
            <a:r>
              <a:rPr lang="en-US" sz="4000" b="1" kern="0" dirty="0" err="1">
                <a:latin typeface="+mj-lt"/>
                <a:ea typeface="+mj-ea"/>
                <a:cs typeface="+mj-cs"/>
              </a:rPr>
              <a:t>Programme</a:t>
            </a:r>
            <a:endParaRPr lang="en-US" sz="4000" b="1" kern="0" dirty="0">
              <a:latin typeface="+mj-lt"/>
              <a:ea typeface="+mj-ea"/>
              <a:cs typeface="+mj-cs"/>
            </a:endParaRPr>
          </a:p>
        </p:txBody>
      </p:sp>
      <p:pic>
        <p:nvPicPr>
          <p:cNvPr id="6"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sp>
        <p:nvSpPr>
          <p:cNvPr id="7" name="TextBox 6"/>
          <p:cNvSpPr txBox="1"/>
          <p:nvPr/>
        </p:nvSpPr>
        <p:spPr>
          <a:xfrm>
            <a:off x="444500" y="848664"/>
            <a:ext cx="8458200" cy="369332"/>
          </a:xfrm>
          <a:prstGeom prst="rect">
            <a:avLst/>
          </a:prstGeom>
          <a:noFill/>
        </p:spPr>
        <p:txBody>
          <a:bodyPr wrap="square" rtlCol="0">
            <a:spAutoFit/>
          </a:bodyPr>
          <a:lstStyle/>
          <a:p>
            <a:r>
              <a:rPr lang="en-US" b="1" dirty="0" smtClean="0">
                <a:solidFill>
                  <a:srgbClr val="0000FF"/>
                </a:solidFill>
              </a:rPr>
              <a:t>Training of Cook cum helpers by Hotel Management Institute, Hooghly</a:t>
            </a:r>
            <a:endParaRPr lang="en-US" b="1" dirty="0">
              <a:solidFill>
                <a:srgbClr val="0000FF"/>
              </a:solidFill>
            </a:endParaRPr>
          </a:p>
        </p:txBody>
      </p:sp>
    </p:spTree>
    <p:extLst>
      <p:ext uri="{BB962C8B-B14F-4D97-AF65-F5344CB8AC3E}">
        <p14:creationId xmlns:p14="http://schemas.microsoft.com/office/powerpoint/2010/main" val="29808210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533400" y="1143000"/>
            <a:ext cx="8309371" cy="5539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2"/>
          <p:cNvSpPr txBox="1">
            <a:spLocks noChangeArrowheads="1"/>
          </p:cNvSpPr>
          <p:nvPr/>
        </p:nvSpPr>
        <p:spPr bwMode="auto">
          <a:xfrm>
            <a:off x="0" y="-6832"/>
            <a:ext cx="9144000" cy="609600"/>
          </a:xfrm>
          <a:prstGeom prst="rect">
            <a:avLst/>
          </a:prstGeom>
          <a:noFill/>
          <a:ln w="9525">
            <a:noFill/>
            <a:miter lim="800000"/>
            <a:headEnd/>
            <a:tailEnd/>
          </a:ln>
        </p:spPr>
        <p:txBody>
          <a:bodyPr anchor="ctr"/>
          <a:lstStyle/>
          <a:p>
            <a:pPr algn="ctr" eaLnBrk="0" hangingPunct="0">
              <a:defRPr/>
            </a:pPr>
            <a:r>
              <a:rPr lang="en-US" sz="4000" b="1" kern="0" dirty="0">
                <a:latin typeface="+mj-lt"/>
                <a:ea typeface="+mj-ea"/>
                <a:cs typeface="+mj-cs"/>
              </a:rPr>
              <a:t>Mid Day Meal </a:t>
            </a:r>
            <a:r>
              <a:rPr lang="en-US" sz="4000" b="1" kern="0" dirty="0" err="1">
                <a:latin typeface="+mj-lt"/>
                <a:ea typeface="+mj-ea"/>
                <a:cs typeface="+mj-cs"/>
              </a:rPr>
              <a:t>Programme</a:t>
            </a:r>
            <a:endParaRPr lang="en-US" sz="4000" b="1" kern="0" dirty="0">
              <a:latin typeface="+mj-lt"/>
              <a:ea typeface="+mj-ea"/>
              <a:cs typeface="+mj-cs"/>
            </a:endParaRPr>
          </a:p>
        </p:txBody>
      </p:sp>
      <p:pic>
        <p:nvPicPr>
          <p:cNvPr id="6"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sp>
        <p:nvSpPr>
          <p:cNvPr id="7" name="TextBox 6"/>
          <p:cNvSpPr txBox="1"/>
          <p:nvPr/>
        </p:nvSpPr>
        <p:spPr>
          <a:xfrm>
            <a:off x="720436" y="654738"/>
            <a:ext cx="8458200" cy="369332"/>
          </a:xfrm>
          <a:prstGeom prst="rect">
            <a:avLst/>
          </a:prstGeom>
          <a:noFill/>
        </p:spPr>
        <p:txBody>
          <a:bodyPr wrap="square" rtlCol="0">
            <a:spAutoFit/>
          </a:bodyPr>
          <a:lstStyle/>
          <a:p>
            <a:r>
              <a:rPr lang="en-US" b="1" dirty="0" smtClean="0">
                <a:solidFill>
                  <a:srgbClr val="0000FF"/>
                </a:solidFill>
              </a:rPr>
              <a:t>MDM Awareness Campaign on 26</a:t>
            </a:r>
            <a:r>
              <a:rPr lang="en-US" b="1" baseline="30000" dirty="0" smtClean="0">
                <a:solidFill>
                  <a:srgbClr val="0000FF"/>
                </a:solidFill>
              </a:rPr>
              <a:t>th</a:t>
            </a:r>
            <a:r>
              <a:rPr lang="en-US" b="1" dirty="0" smtClean="0">
                <a:solidFill>
                  <a:srgbClr val="0000FF"/>
                </a:solidFill>
              </a:rPr>
              <a:t> January, East Medinipur</a:t>
            </a:r>
            <a:endParaRPr lang="en-US" b="1" dirty="0">
              <a:solidFill>
                <a:srgbClr val="0000FF"/>
              </a:solidFill>
            </a:endParaRPr>
          </a:p>
        </p:txBody>
      </p:sp>
    </p:spTree>
    <p:extLst>
      <p:ext uri="{BB962C8B-B14F-4D97-AF65-F5344CB8AC3E}">
        <p14:creationId xmlns:p14="http://schemas.microsoft.com/office/powerpoint/2010/main" val="40997580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21180" y="3334940"/>
            <a:ext cx="4288675" cy="923330"/>
          </a:xfrm>
          <a:prstGeom prst="rect">
            <a:avLst/>
          </a:prstGeom>
          <a:noFill/>
        </p:spPr>
        <p:txBody>
          <a:bodyPr wrap="none">
            <a:spAutoFit/>
          </a:bodyPr>
          <a:lstStyle/>
          <a:p>
            <a:pPr algn="ctr">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THANK YOU</a:t>
            </a:r>
          </a:p>
        </p:txBody>
      </p:sp>
      <p:sp>
        <p:nvSpPr>
          <p:cNvPr id="5" name="Rectangle 4"/>
          <p:cNvSpPr/>
          <p:nvPr/>
        </p:nvSpPr>
        <p:spPr>
          <a:xfrm>
            <a:off x="1098417" y="4648200"/>
            <a:ext cx="6934200" cy="1384995"/>
          </a:xfrm>
          <a:prstGeom prst="rect">
            <a:avLst/>
          </a:prstGeom>
          <a:noFill/>
        </p:spPr>
        <p:txBody>
          <a:bodyPr>
            <a:spAutoFit/>
          </a:bodyPr>
          <a:lstStyle/>
          <a:p>
            <a:pPr algn="ctr">
              <a:defRPr/>
            </a:pPr>
            <a:r>
              <a:rPr lang="en-US" sz="2800" b="1" dirty="0" smtClean="0">
                <a:ln w="1905"/>
                <a:solidFill>
                  <a:srgbClr val="002060"/>
                </a:solidFill>
                <a:effectLst>
                  <a:innerShdw blurRad="69850" dist="43180" dir="5400000">
                    <a:srgbClr val="000000">
                      <a:alpha val="65000"/>
                    </a:srgbClr>
                  </a:innerShdw>
                </a:effectLst>
                <a:latin typeface="Comic Sans MS" pitchFamily="66" charset="0"/>
                <a:cs typeface="+mn-cs"/>
              </a:rPr>
              <a:t>Govt. of </a:t>
            </a:r>
            <a:r>
              <a:rPr lang="en-US" sz="2800" b="1" dirty="0" smtClean="0">
                <a:ln w="1905"/>
                <a:solidFill>
                  <a:srgbClr val="002060"/>
                </a:solidFill>
                <a:effectLst>
                  <a:innerShdw blurRad="69850" dist="43180" dir="5400000">
                    <a:srgbClr val="000000">
                      <a:alpha val="65000"/>
                    </a:srgbClr>
                  </a:innerShdw>
                </a:effectLst>
                <a:latin typeface="Comic Sans MS" pitchFamily="66" charset="0"/>
              </a:rPr>
              <a:t>West Bengal </a:t>
            </a:r>
            <a:endParaRPr lang="en-US" sz="2800" b="1" dirty="0" smtClean="0">
              <a:ln w="1905"/>
              <a:solidFill>
                <a:srgbClr val="002060"/>
              </a:solidFill>
              <a:effectLst>
                <a:innerShdw blurRad="69850" dist="43180" dir="5400000">
                  <a:srgbClr val="000000">
                    <a:alpha val="65000"/>
                  </a:srgbClr>
                </a:innerShdw>
              </a:effectLst>
            </a:endParaRPr>
          </a:p>
          <a:p>
            <a:pPr algn="ctr">
              <a:defRPr/>
            </a:pPr>
            <a:r>
              <a:rPr lang="en-US" sz="2800" b="1" dirty="0" smtClean="0">
                <a:ln w="1905"/>
                <a:solidFill>
                  <a:srgbClr val="002060"/>
                </a:solidFill>
                <a:effectLst>
                  <a:innerShdw blurRad="69850" dist="43180" dir="5400000">
                    <a:srgbClr val="000000">
                      <a:alpha val="65000"/>
                    </a:srgbClr>
                  </a:innerShdw>
                </a:effectLst>
                <a:latin typeface="Comic Sans MS" pitchFamily="66" charset="0"/>
                <a:cs typeface="+mn-cs"/>
              </a:rPr>
              <a:t>School Education </a:t>
            </a:r>
            <a:r>
              <a:rPr lang="en-US" sz="2800" b="1" dirty="0">
                <a:ln w="1905"/>
                <a:solidFill>
                  <a:srgbClr val="002060"/>
                </a:solidFill>
                <a:effectLst>
                  <a:innerShdw blurRad="69850" dist="43180" dir="5400000">
                    <a:srgbClr val="000000">
                      <a:alpha val="65000"/>
                    </a:srgbClr>
                  </a:innerShdw>
                </a:effectLst>
                <a:latin typeface="Comic Sans MS" pitchFamily="66" charset="0"/>
                <a:cs typeface="+mn-cs"/>
              </a:rPr>
              <a:t>Department</a:t>
            </a:r>
          </a:p>
          <a:p>
            <a:pPr algn="ctr">
              <a:defRPr/>
            </a:pPr>
            <a:r>
              <a:rPr lang="en-US" sz="2800" b="1" dirty="0">
                <a:ln w="1905"/>
                <a:solidFill>
                  <a:srgbClr val="002060"/>
                </a:solidFill>
                <a:effectLst>
                  <a:innerShdw blurRad="69850" dist="43180" dir="5400000">
                    <a:srgbClr val="000000">
                      <a:alpha val="65000"/>
                    </a:srgbClr>
                  </a:innerShdw>
                </a:effectLst>
                <a:latin typeface="Comic Sans MS" pitchFamily="66" charset="0"/>
                <a:cs typeface="+mn-cs"/>
              </a:rPr>
              <a:t>Mid Day Meal </a:t>
            </a:r>
            <a:r>
              <a:rPr lang="en-US" sz="2800" b="1" dirty="0" smtClean="0">
                <a:ln w="1905"/>
                <a:solidFill>
                  <a:srgbClr val="002060"/>
                </a:solidFill>
                <a:effectLst>
                  <a:innerShdw blurRad="69850" dist="43180" dir="5400000">
                    <a:srgbClr val="000000">
                      <a:alpha val="65000"/>
                    </a:srgbClr>
                  </a:innerShdw>
                </a:effectLst>
                <a:latin typeface="Comic Sans MS" pitchFamily="66" charset="0"/>
                <a:cs typeface="+mn-cs"/>
              </a:rPr>
              <a:t>Section</a:t>
            </a:r>
            <a:endParaRPr lang="en-US" sz="2800" b="1" dirty="0">
              <a:ln w="1905"/>
              <a:solidFill>
                <a:srgbClr val="002060"/>
              </a:solidFill>
              <a:effectLst>
                <a:innerShdw blurRad="69850" dist="43180" dir="5400000">
                  <a:srgbClr val="000000">
                    <a:alpha val="65000"/>
                  </a:srgbClr>
                </a:innerShdw>
              </a:effectLst>
              <a:latin typeface="Comic Sans MS" pitchFamily="66" charset="0"/>
              <a:cs typeface="+mn-cs"/>
            </a:endParaRPr>
          </a:p>
        </p:txBody>
      </p:sp>
      <p:pic>
        <p:nvPicPr>
          <p:cNvPr id="9"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3352800" y="399353"/>
            <a:ext cx="2425436" cy="2944517"/>
          </a:xfrm>
          <a:prstGeom prst="rect">
            <a:avLst/>
          </a:prstGeom>
          <a:noFill/>
          <a:ln w="9525">
            <a:noFill/>
            <a:miter lim="800000"/>
            <a:headEnd/>
            <a:tailEnd/>
          </a:ln>
        </p:spPr>
      </p:pic>
    </p:spTree>
    <p:extLst>
      <p:ext uri="{BB962C8B-B14F-4D97-AF65-F5344CB8AC3E}">
        <p14:creationId xmlns:p14="http://schemas.microsoft.com/office/powerpoint/2010/main" val="2917626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09"/>
            <a:ext cx="9144000" cy="804863"/>
          </a:xfrm>
        </p:spPr>
        <p:txBody>
          <a:bodyPr/>
          <a:lstStyle/>
          <a:p>
            <a:r>
              <a:rPr lang="en-IN" dirty="0" smtClean="0"/>
              <a:t>INFRASTRUCTURE - DETAILS</a:t>
            </a:r>
            <a:endParaRPr lang="en-IN" dirty="0"/>
          </a:p>
        </p:txBody>
      </p:sp>
      <p:graphicFrame>
        <p:nvGraphicFramePr>
          <p:cNvPr id="4" name="Table 3"/>
          <p:cNvGraphicFramePr>
            <a:graphicFrameLocks noGrp="1"/>
          </p:cNvGraphicFramePr>
          <p:nvPr>
            <p:extLst>
              <p:ext uri="{D42A27DB-BD31-4B8C-83A1-F6EECF244321}">
                <p14:modId xmlns:p14="http://schemas.microsoft.com/office/powerpoint/2010/main" val="2934895105"/>
              </p:ext>
            </p:extLst>
          </p:nvPr>
        </p:nvGraphicFramePr>
        <p:xfrm>
          <a:off x="495300" y="860281"/>
          <a:ext cx="8153400" cy="4687609"/>
        </p:xfrm>
        <a:graphic>
          <a:graphicData uri="http://schemas.openxmlformats.org/drawingml/2006/table">
            <a:tbl>
              <a:tblPr>
                <a:tableStyleId>{616DA210-FB5B-4158-B5E0-FEB733F419BA}</a:tableStyleId>
              </a:tblPr>
              <a:tblGrid>
                <a:gridCol w="3277347">
                  <a:extLst>
                    <a:ext uri="{9D8B030D-6E8A-4147-A177-3AD203B41FA5}">
                      <a16:colId xmlns:a16="http://schemas.microsoft.com/office/drawing/2014/main" val="3494350064"/>
                    </a:ext>
                  </a:extLst>
                </a:gridCol>
                <a:gridCol w="1789953">
                  <a:extLst>
                    <a:ext uri="{9D8B030D-6E8A-4147-A177-3AD203B41FA5}">
                      <a16:colId xmlns:a16="http://schemas.microsoft.com/office/drawing/2014/main" val="1216625708"/>
                    </a:ext>
                  </a:extLst>
                </a:gridCol>
                <a:gridCol w="1752600">
                  <a:extLst>
                    <a:ext uri="{9D8B030D-6E8A-4147-A177-3AD203B41FA5}">
                      <a16:colId xmlns:a16="http://schemas.microsoft.com/office/drawing/2014/main" val="1246782429"/>
                    </a:ext>
                  </a:extLst>
                </a:gridCol>
                <a:gridCol w="1333500">
                  <a:extLst>
                    <a:ext uri="{9D8B030D-6E8A-4147-A177-3AD203B41FA5}">
                      <a16:colId xmlns:a16="http://schemas.microsoft.com/office/drawing/2014/main" val="398181725"/>
                    </a:ext>
                  </a:extLst>
                </a:gridCol>
              </a:tblGrid>
              <a:tr h="558787">
                <a:tc>
                  <a:txBody>
                    <a:bodyPr/>
                    <a:lstStyle/>
                    <a:p>
                      <a:pPr algn="ctr" fontAlgn="ctr"/>
                      <a:r>
                        <a:rPr lang="en-IN" sz="1600" b="1" u="none" strike="noStrike" dirty="0">
                          <a:effectLst/>
                        </a:rPr>
                        <a:t>Parameter</a:t>
                      </a:r>
                      <a:endParaRPr lang="en-IN" sz="1600" b="1" i="0" u="none" strike="noStrike" dirty="0">
                        <a:solidFill>
                          <a:srgbClr val="000000"/>
                        </a:solidFill>
                        <a:effectLst/>
                        <a:latin typeface="Times New Roman" panose="02020603050405020304" pitchFamily="18" charset="0"/>
                      </a:endParaRPr>
                    </a:p>
                  </a:txBody>
                  <a:tcPr marL="9525" marR="9525" marT="9525" marB="0" anchor="ctr" anchorCtr="1"/>
                </a:tc>
                <a:tc>
                  <a:txBody>
                    <a:bodyPr/>
                    <a:lstStyle/>
                    <a:p>
                      <a:pPr algn="ctr" fontAlgn="ctr"/>
                      <a:r>
                        <a:rPr lang="en-IN" sz="1600" b="1" i="0" u="none" strike="noStrike" dirty="0" smtClean="0">
                          <a:solidFill>
                            <a:schemeClr val="tx1"/>
                          </a:solidFill>
                          <a:effectLst/>
                          <a:latin typeface="+mn-lt"/>
                        </a:rPr>
                        <a:t>Proposal for 2019-20</a:t>
                      </a:r>
                      <a:endParaRPr lang="en-IN" sz="1600" b="1" i="0" u="none" strike="noStrike" dirty="0">
                        <a:solidFill>
                          <a:srgbClr val="000000"/>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smtClean="0">
                          <a:effectLst/>
                        </a:rPr>
                        <a:t>Status </a:t>
                      </a:r>
                    </a:p>
                    <a:p>
                      <a:pPr algn="ctr" fontAlgn="ctr"/>
                      <a:r>
                        <a:rPr lang="en-IN" sz="1600" b="1" u="none" strike="noStrike" dirty="0" err="1" smtClean="0">
                          <a:effectLst/>
                        </a:rPr>
                        <a:t>upto</a:t>
                      </a:r>
                      <a:r>
                        <a:rPr lang="en-IN" sz="1600" b="1" u="none" strike="noStrike" dirty="0" smtClean="0">
                          <a:effectLst/>
                        </a:rPr>
                        <a:t> </a:t>
                      </a:r>
                      <a:r>
                        <a:rPr lang="en-IN" sz="1600" b="1" u="none" strike="noStrike" dirty="0">
                          <a:effectLst/>
                        </a:rPr>
                        <a:t>2018-19</a:t>
                      </a:r>
                      <a:endParaRPr lang="en-IN" sz="1600" b="1" i="0" u="none" strike="noStrike" dirty="0">
                        <a:solidFill>
                          <a:srgbClr val="000000"/>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effectLst/>
                        </a:rPr>
                        <a:t>% Covered</a:t>
                      </a:r>
                      <a:endParaRPr lang="en-IN" sz="1600" b="1" i="0" u="none" strike="noStrike" dirty="0">
                        <a:solidFill>
                          <a:srgbClr val="000000"/>
                        </a:solidFill>
                        <a:effectLst/>
                        <a:latin typeface="Times New Roman" panose="02020603050405020304" pitchFamily="18" charset="0"/>
                      </a:endParaRPr>
                    </a:p>
                  </a:txBody>
                  <a:tcPr marL="9525" marR="9525" marT="9525" marB="0" anchor="ctr" anchorCtr="1"/>
                </a:tc>
                <a:extLst>
                  <a:ext uri="{0D108BD9-81ED-4DB2-BD59-A6C34878D82A}">
                    <a16:rowId xmlns:a16="http://schemas.microsoft.com/office/drawing/2014/main" val="3520708233"/>
                  </a:ext>
                </a:extLst>
              </a:tr>
              <a:tr h="348268">
                <a:tc>
                  <a:txBody>
                    <a:bodyPr/>
                    <a:lstStyle/>
                    <a:p>
                      <a:pPr algn="ctr" fontAlgn="ctr"/>
                      <a:r>
                        <a:rPr lang="en-IN" sz="1600" b="1" u="none" strike="noStrike" dirty="0">
                          <a:effectLst/>
                        </a:rPr>
                        <a:t>No. of schools</a:t>
                      </a:r>
                      <a:endParaRPr lang="en-IN" sz="1600" b="1" i="0" u="none" strike="noStrike" dirty="0">
                        <a:solidFill>
                          <a:srgbClr val="000000"/>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rgbClr val="0000FF"/>
                          </a:solidFill>
                          <a:effectLst/>
                        </a:rPr>
                        <a:t>              </a:t>
                      </a:r>
                      <a:r>
                        <a:rPr lang="en-IN" sz="1600" b="1" u="none" strike="noStrike" baseline="0" dirty="0" smtClean="0">
                          <a:solidFill>
                            <a:srgbClr val="0000FF"/>
                          </a:solidFill>
                          <a:effectLst/>
                        </a:rPr>
                        <a:t> </a:t>
                      </a:r>
                      <a:r>
                        <a:rPr lang="en-IN" sz="1600" b="1" u="none" strike="noStrike" dirty="0" smtClean="0">
                          <a:solidFill>
                            <a:srgbClr val="0000FF"/>
                          </a:solidFill>
                          <a:effectLst/>
                        </a:rPr>
                        <a:t>83,935 </a:t>
                      </a:r>
                      <a:endParaRPr lang="en-IN" sz="1600" b="1" i="0" u="none" strike="noStrike" dirty="0">
                        <a:solidFill>
                          <a:srgbClr val="0000FF"/>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smtClean="0">
                          <a:solidFill>
                            <a:schemeClr val="tx1"/>
                          </a:solidFill>
                          <a:effectLst/>
                        </a:rPr>
                        <a:t>83690</a:t>
                      </a:r>
                      <a:r>
                        <a:rPr lang="en-IN" sz="1600" b="1" u="none" strike="noStrike" dirty="0">
                          <a:solidFill>
                            <a:schemeClr val="tx1"/>
                          </a:solidFill>
                          <a:effectLst/>
                        </a:rPr>
                        <a:t> </a:t>
                      </a:r>
                      <a:r>
                        <a:rPr lang="en-IN" sz="1600" b="1" u="none" strike="noStrike" dirty="0" smtClean="0">
                          <a:solidFill>
                            <a:schemeClr val="tx1"/>
                          </a:solidFill>
                          <a:effectLst/>
                        </a:rPr>
                        <a:t>(PAB)</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chemeClr val="tx1"/>
                          </a:solidFill>
                          <a:effectLst/>
                        </a:rPr>
                        <a:t>100%</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extLst>
                  <a:ext uri="{0D108BD9-81ED-4DB2-BD59-A6C34878D82A}">
                    <a16:rowId xmlns:a16="http://schemas.microsoft.com/office/drawing/2014/main" val="1722806789"/>
                  </a:ext>
                </a:extLst>
              </a:tr>
              <a:tr h="348268">
                <a:tc>
                  <a:txBody>
                    <a:bodyPr/>
                    <a:lstStyle/>
                    <a:p>
                      <a:pPr algn="ctr" fontAlgn="ctr"/>
                      <a:r>
                        <a:rPr lang="en-IN" sz="1600" b="1" u="none" strike="noStrike" dirty="0">
                          <a:effectLst/>
                        </a:rPr>
                        <a:t>No. of schools covered under MDM</a:t>
                      </a:r>
                      <a:endParaRPr lang="en-IN" sz="1600" b="1" i="0" u="none" strike="noStrike" dirty="0">
                        <a:solidFill>
                          <a:srgbClr val="000000"/>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rgbClr val="0000FF"/>
                          </a:solidFill>
                          <a:effectLst/>
                        </a:rPr>
                        <a:t>               </a:t>
                      </a:r>
                      <a:r>
                        <a:rPr lang="en-IN" sz="1600" b="1" u="none" strike="noStrike" dirty="0" smtClean="0">
                          <a:solidFill>
                            <a:srgbClr val="0000FF"/>
                          </a:solidFill>
                          <a:effectLst/>
                        </a:rPr>
                        <a:t>83,935 </a:t>
                      </a:r>
                      <a:endParaRPr lang="en-IN" sz="1600" b="1" i="0" u="none" strike="noStrike" dirty="0">
                        <a:solidFill>
                          <a:srgbClr val="0000FF"/>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smtClean="0">
                          <a:solidFill>
                            <a:schemeClr val="tx1"/>
                          </a:solidFill>
                          <a:effectLst/>
                        </a:rPr>
                        <a:t>83690</a:t>
                      </a:r>
                      <a:r>
                        <a:rPr lang="en-IN" sz="1600" b="1" u="none" strike="noStrike" dirty="0">
                          <a:solidFill>
                            <a:schemeClr val="tx1"/>
                          </a:solidFill>
                          <a:effectLst/>
                        </a:rPr>
                        <a:t> </a:t>
                      </a:r>
                      <a:r>
                        <a:rPr lang="en-IN" sz="1600" b="1" u="none" strike="noStrike" dirty="0" smtClean="0">
                          <a:solidFill>
                            <a:schemeClr val="tx1"/>
                          </a:solidFill>
                          <a:effectLst/>
                        </a:rPr>
                        <a:t>(PAB)</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chemeClr val="tx1"/>
                          </a:solidFill>
                          <a:effectLst/>
                        </a:rPr>
                        <a:t>100%</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extLst>
                  <a:ext uri="{0D108BD9-81ED-4DB2-BD59-A6C34878D82A}">
                    <a16:rowId xmlns:a16="http://schemas.microsoft.com/office/drawing/2014/main" val="1825812010"/>
                  </a:ext>
                </a:extLst>
              </a:tr>
              <a:tr h="348268">
                <a:tc>
                  <a:txBody>
                    <a:bodyPr/>
                    <a:lstStyle/>
                    <a:p>
                      <a:pPr algn="ctr" fontAlgn="ctr"/>
                      <a:r>
                        <a:rPr lang="en-IN" sz="1600" b="1" u="none" strike="noStrike" dirty="0">
                          <a:effectLst/>
                        </a:rPr>
                        <a:t>No. of students covered under MDM</a:t>
                      </a:r>
                      <a:endParaRPr lang="en-IN" sz="1600" b="1" i="0" u="none" strike="noStrike" dirty="0">
                        <a:solidFill>
                          <a:srgbClr val="000000"/>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rgbClr val="0000FF"/>
                          </a:solidFill>
                          <a:effectLst/>
                        </a:rPr>
                        <a:t>      </a:t>
                      </a:r>
                      <a:r>
                        <a:rPr lang="en-IN" sz="1600" b="1" u="none" strike="noStrike" dirty="0" smtClean="0">
                          <a:solidFill>
                            <a:srgbClr val="0000FF"/>
                          </a:solidFill>
                          <a:effectLst/>
                        </a:rPr>
                        <a:t>1,08,91,212 </a:t>
                      </a:r>
                      <a:endParaRPr lang="en-IN" sz="1600" b="1" i="0" u="none" strike="noStrike" dirty="0">
                        <a:solidFill>
                          <a:srgbClr val="0000FF"/>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smtClean="0">
                          <a:solidFill>
                            <a:schemeClr val="tx1"/>
                          </a:solidFill>
                          <a:effectLst/>
                        </a:rPr>
                        <a:t>1,07,28,942</a:t>
                      </a:r>
                      <a:r>
                        <a:rPr lang="en-IN" sz="1600" b="1" u="none" strike="noStrike" dirty="0">
                          <a:solidFill>
                            <a:schemeClr val="tx1"/>
                          </a:solidFill>
                          <a:effectLst/>
                        </a:rPr>
                        <a:t> </a:t>
                      </a:r>
                      <a:r>
                        <a:rPr lang="en-IN" sz="1600" b="1" u="none" strike="noStrike" dirty="0" smtClean="0">
                          <a:solidFill>
                            <a:schemeClr val="tx1"/>
                          </a:solidFill>
                          <a:effectLst/>
                        </a:rPr>
                        <a:t>(PAB)</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chemeClr val="tx1"/>
                          </a:solidFill>
                          <a:effectLst/>
                        </a:rPr>
                        <a:t>94%</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extLst>
                  <a:ext uri="{0D108BD9-81ED-4DB2-BD59-A6C34878D82A}">
                    <a16:rowId xmlns:a16="http://schemas.microsoft.com/office/drawing/2014/main" val="3427220363"/>
                  </a:ext>
                </a:extLst>
              </a:tr>
              <a:tr h="348268">
                <a:tc>
                  <a:txBody>
                    <a:bodyPr/>
                    <a:lstStyle/>
                    <a:p>
                      <a:pPr algn="ctr" fontAlgn="ctr"/>
                      <a:r>
                        <a:rPr lang="en-IN" sz="1600" b="1" u="none" strike="noStrike" dirty="0">
                          <a:effectLst/>
                        </a:rPr>
                        <a:t>No. of schools with kitchen cum store</a:t>
                      </a:r>
                      <a:endParaRPr lang="en-IN" sz="1600" b="1" i="0" u="none" strike="noStrike" dirty="0">
                        <a:solidFill>
                          <a:srgbClr val="000000"/>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rgbClr val="0000FF"/>
                          </a:solidFill>
                          <a:effectLst/>
                        </a:rPr>
                        <a:t> </a:t>
                      </a:r>
                      <a:r>
                        <a:rPr lang="en-IN" sz="1600" b="1" u="none" strike="noStrike" dirty="0" smtClean="0">
                          <a:solidFill>
                            <a:srgbClr val="0000FF"/>
                          </a:solidFill>
                          <a:effectLst/>
                        </a:rPr>
                        <a:t>274 (New) + </a:t>
                      </a:r>
                    </a:p>
                    <a:p>
                      <a:pPr algn="ctr" fontAlgn="ctr"/>
                      <a:r>
                        <a:rPr lang="en-IN" sz="1600" b="1" u="none" strike="noStrike" dirty="0" smtClean="0">
                          <a:solidFill>
                            <a:srgbClr val="0000FF"/>
                          </a:solidFill>
                          <a:effectLst/>
                        </a:rPr>
                        <a:t>11692 (Repair)</a:t>
                      </a:r>
                      <a:endParaRPr lang="en-IN" sz="1600" b="1" i="0" u="none" strike="noStrike" dirty="0">
                        <a:solidFill>
                          <a:srgbClr val="0000FF"/>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smtClean="0">
                          <a:solidFill>
                            <a:schemeClr val="tx1"/>
                          </a:solidFill>
                          <a:effectLst/>
                        </a:rPr>
                        <a:t>77446</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chemeClr val="tx1"/>
                          </a:solidFill>
                          <a:effectLst/>
                        </a:rPr>
                        <a:t>95%</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extLst>
                  <a:ext uri="{0D108BD9-81ED-4DB2-BD59-A6C34878D82A}">
                    <a16:rowId xmlns:a16="http://schemas.microsoft.com/office/drawing/2014/main" val="2172647340"/>
                  </a:ext>
                </a:extLst>
              </a:tr>
              <a:tr h="348268">
                <a:tc>
                  <a:txBody>
                    <a:bodyPr/>
                    <a:lstStyle/>
                    <a:p>
                      <a:pPr algn="ctr" fontAlgn="ctr"/>
                      <a:r>
                        <a:rPr lang="en-IN" sz="1600" b="1" u="none" strike="noStrike" dirty="0">
                          <a:effectLst/>
                        </a:rPr>
                        <a:t>No. of Kitchen Devices </a:t>
                      </a:r>
                      <a:r>
                        <a:rPr lang="en-IN" sz="1600" b="1" u="none" strike="noStrike" dirty="0" smtClean="0">
                          <a:effectLst/>
                        </a:rPr>
                        <a:t>for replacement </a:t>
                      </a:r>
                      <a:endParaRPr lang="en-IN" sz="1600" b="1" i="0" u="none" strike="noStrike" dirty="0">
                        <a:solidFill>
                          <a:srgbClr val="000000"/>
                        </a:solidFill>
                        <a:effectLst/>
                        <a:latin typeface="Times New Roman" panose="02020603050405020304" pitchFamily="18" charset="0"/>
                      </a:endParaRPr>
                    </a:p>
                  </a:txBody>
                  <a:tcPr marL="9525" marR="9525" marT="9525" marB="0" anchor="ctr" anchorCtr="1"/>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IN" sz="1600" b="1" u="none" strike="noStrike" dirty="0" smtClean="0">
                          <a:solidFill>
                            <a:srgbClr val="0000FF"/>
                          </a:solidFill>
                          <a:effectLst/>
                        </a:rPr>
                        <a:t>               33954</a:t>
                      </a:r>
                      <a:endParaRPr lang="en-IN" sz="1600" b="1" i="0" u="none" strike="noStrike" dirty="0" smtClean="0">
                        <a:solidFill>
                          <a:srgbClr val="0000FF"/>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smtClean="0">
                          <a:solidFill>
                            <a:schemeClr val="tx1"/>
                          </a:solidFill>
                          <a:effectLst/>
                        </a:rPr>
                        <a:t>180769</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chemeClr val="tx1"/>
                          </a:solidFill>
                          <a:effectLst/>
                        </a:rPr>
                        <a:t>100%</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extLst>
                  <a:ext uri="{0D108BD9-81ED-4DB2-BD59-A6C34878D82A}">
                    <a16:rowId xmlns:a16="http://schemas.microsoft.com/office/drawing/2014/main" val="2935057924"/>
                  </a:ext>
                </a:extLst>
              </a:tr>
              <a:tr h="348268">
                <a:tc>
                  <a:txBody>
                    <a:bodyPr/>
                    <a:lstStyle/>
                    <a:p>
                      <a:pPr algn="ctr" fontAlgn="ctr"/>
                      <a:r>
                        <a:rPr lang="en-IN" sz="1600" b="1" u="none" strike="noStrike">
                          <a:effectLst/>
                        </a:rPr>
                        <a:t>No. of schools with Dinning Halls</a:t>
                      </a:r>
                      <a:endParaRPr lang="en-IN" sz="1600" b="1" i="0" u="none" strike="noStrike">
                        <a:solidFill>
                          <a:srgbClr val="000000"/>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smtClean="0">
                          <a:solidFill>
                            <a:srgbClr val="0000FF"/>
                          </a:solidFill>
                          <a:effectLst/>
                        </a:rPr>
                        <a:t>                  6171</a:t>
                      </a:r>
                      <a:endParaRPr lang="en-IN" sz="1600" b="1" i="0" u="none" strike="noStrike" dirty="0">
                        <a:solidFill>
                          <a:srgbClr val="0000FF"/>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smtClean="0">
                          <a:solidFill>
                            <a:schemeClr val="tx1"/>
                          </a:solidFill>
                          <a:effectLst/>
                        </a:rPr>
                        <a:t>6863</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chemeClr val="tx1"/>
                          </a:solidFill>
                          <a:effectLst/>
                        </a:rPr>
                        <a:t>8</a:t>
                      </a:r>
                      <a:r>
                        <a:rPr lang="en-IN" sz="1600" b="1" u="none" strike="noStrike" dirty="0" smtClean="0">
                          <a:solidFill>
                            <a:schemeClr val="tx1"/>
                          </a:solidFill>
                          <a:effectLst/>
                        </a:rPr>
                        <a:t>%</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extLst>
                  <a:ext uri="{0D108BD9-81ED-4DB2-BD59-A6C34878D82A}">
                    <a16:rowId xmlns:a16="http://schemas.microsoft.com/office/drawing/2014/main" val="3019399800"/>
                  </a:ext>
                </a:extLst>
              </a:tr>
              <a:tr h="348268">
                <a:tc>
                  <a:txBody>
                    <a:bodyPr/>
                    <a:lstStyle/>
                    <a:p>
                      <a:pPr algn="ctr" fontAlgn="ctr"/>
                      <a:r>
                        <a:rPr lang="en-IN" sz="1600" b="1" u="none" strike="noStrike">
                          <a:effectLst/>
                        </a:rPr>
                        <a:t>No. of schools with Fire Extinguisher</a:t>
                      </a:r>
                      <a:endParaRPr lang="en-IN" sz="1600" b="1" i="0" u="none" strike="noStrike">
                        <a:solidFill>
                          <a:srgbClr val="000000"/>
                        </a:solidFill>
                        <a:effectLst/>
                        <a:latin typeface="Times New Roman" panose="02020603050405020304" pitchFamily="18" charset="0"/>
                      </a:endParaRPr>
                    </a:p>
                  </a:txBody>
                  <a:tcPr marL="9525" marR="9525" marT="9525" marB="0" anchor="ctr" anchorCtr="1"/>
                </a:tc>
                <a:tc>
                  <a:txBody>
                    <a:bodyPr/>
                    <a:lstStyle/>
                    <a:p>
                      <a:pPr algn="ctr" fontAlgn="ctr"/>
                      <a:r>
                        <a:rPr lang="en-IN" sz="1600" b="1" i="0" u="none" strike="noStrike" dirty="0" smtClean="0">
                          <a:solidFill>
                            <a:srgbClr val="0000FF"/>
                          </a:solidFill>
                          <a:effectLst/>
                          <a:latin typeface="Times New Roman" panose="02020603050405020304" pitchFamily="18" charset="0"/>
                        </a:rPr>
                        <a:t>   </a:t>
                      </a:r>
                      <a:r>
                        <a:rPr lang="en-IN" sz="1600" b="1" i="0" u="none" strike="noStrike" baseline="0" dirty="0" smtClean="0">
                          <a:solidFill>
                            <a:srgbClr val="0000FF"/>
                          </a:solidFill>
                          <a:effectLst/>
                          <a:latin typeface="Times New Roman" panose="02020603050405020304" pitchFamily="18" charset="0"/>
                        </a:rPr>
                        <a:t> </a:t>
                      </a:r>
                      <a:r>
                        <a:rPr lang="en-IN" sz="1600" b="1" i="0" u="none" strike="noStrike" dirty="0" smtClean="0">
                          <a:solidFill>
                            <a:srgbClr val="0000FF"/>
                          </a:solidFill>
                          <a:effectLst/>
                          <a:latin typeface="Times New Roman" panose="02020603050405020304" pitchFamily="18" charset="0"/>
                        </a:rPr>
                        <a:t>4205 (Urban)</a:t>
                      </a:r>
                      <a:endParaRPr lang="en-IN" sz="1600" b="1" i="0" u="none" strike="noStrike" dirty="0">
                        <a:solidFill>
                          <a:srgbClr val="0000FF"/>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smtClean="0">
                          <a:solidFill>
                            <a:schemeClr val="tx1"/>
                          </a:solidFill>
                          <a:effectLst/>
                        </a:rPr>
                        <a:t>57996</a:t>
                      </a:r>
                      <a:r>
                        <a:rPr lang="en-IN" sz="1600" b="1" u="none" strike="noStrike" dirty="0">
                          <a:solidFill>
                            <a:schemeClr val="tx1"/>
                          </a:solidFill>
                          <a:effectLst/>
                        </a:rPr>
                        <a:t> </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chemeClr val="tx1"/>
                          </a:solidFill>
                          <a:effectLst/>
                        </a:rPr>
                        <a:t>69%</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extLst>
                  <a:ext uri="{0D108BD9-81ED-4DB2-BD59-A6C34878D82A}">
                    <a16:rowId xmlns:a16="http://schemas.microsoft.com/office/drawing/2014/main" val="664412481"/>
                  </a:ext>
                </a:extLst>
              </a:tr>
              <a:tr h="348268">
                <a:tc>
                  <a:txBody>
                    <a:bodyPr/>
                    <a:lstStyle/>
                    <a:p>
                      <a:pPr algn="ctr" fontAlgn="ctr"/>
                      <a:r>
                        <a:rPr lang="en-IN" sz="1600" b="1" u="none" strike="noStrike">
                          <a:effectLst/>
                        </a:rPr>
                        <a:t>No. of Cook cum Helper engaged</a:t>
                      </a:r>
                      <a:endParaRPr lang="en-IN" sz="1600" b="1" i="0" u="none" strike="noStrike">
                        <a:solidFill>
                          <a:srgbClr val="000000"/>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rgbClr val="0000FF"/>
                          </a:solidFill>
                          <a:effectLst/>
                        </a:rPr>
                        <a:t>              </a:t>
                      </a:r>
                      <a:r>
                        <a:rPr lang="en-IN" sz="1600" b="1" u="none" strike="noStrike" dirty="0" smtClean="0">
                          <a:solidFill>
                            <a:srgbClr val="0000FF"/>
                          </a:solidFill>
                          <a:effectLst/>
                        </a:rPr>
                        <a:t>2,48,799 </a:t>
                      </a:r>
                      <a:endParaRPr lang="en-IN" sz="1600" b="1" i="0" u="none" strike="noStrike" dirty="0">
                        <a:solidFill>
                          <a:srgbClr val="0000FF"/>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smtClean="0">
                          <a:solidFill>
                            <a:schemeClr val="tx1"/>
                          </a:solidFill>
                          <a:effectLst/>
                        </a:rPr>
                        <a:t>2,40,282</a:t>
                      </a:r>
                      <a:r>
                        <a:rPr lang="en-IN" sz="1600" b="1" u="none" strike="noStrike" dirty="0">
                          <a:solidFill>
                            <a:schemeClr val="tx1"/>
                          </a:solidFill>
                          <a:effectLst/>
                        </a:rPr>
                        <a:t> </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chemeClr val="tx1"/>
                          </a:solidFill>
                          <a:effectLst/>
                        </a:rPr>
                        <a:t>97%</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extLst>
                  <a:ext uri="{0D108BD9-81ED-4DB2-BD59-A6C34878D82A}">
                    <a16:rowId xmlns:a16="http://schemas.microsoft.com/office/drawing/2014/main" val="1622410242"/>
                  </a:ext>
                </a:extLst>
              </a:tr>
              <a:tr h="348268">
                <a:tc>
                  <a:txBody>
                    <a:bodyPr/>
                    <a:lstStyle/>
                    <a:p>
                      <a:pPr algn="ctr" fontAlgn="ctr"/>
                      <a:r>
                        <a:rPr lang="en-IN" sz="1600" b="1" u="none" strike="noStrike" dirty="0">
                          <a:effectLst/>
                        </a:rPr>
                        <a:t>No. </a:t>
                      </a:r>
                      <a:r>
                        <a:rPr lang="en-IN" sz="1600" b="1" u="none" strike="noStrike">
                          <a:effectLst/>
                        </a:rPr>
                        <a:t>of </a:t>
                      </a:r>
                      <a:r>
                        <a:rPr lang="en-IN" sz="1600" b="1" u="none" strike="noStrike" smtClean="0">
                          <a:effectLst/>
                        </a:rPr>
                        <a:t>Education </a:t>
                      </a:r>
                      <a:r>
                        <a:rPr lang="en-IN" sz="1600" b="1" u="none" strike="noStrike" dirty="0" smtClean="0">
                          <a:effectLst/>
                        </a:rPr>
                        <a:t>Supervisors</a:t>
                      </a:r>
                      <a:endParaRPr lang="en-IN" sz="1600" b="1" i="0" u="none" strike="noStrike" dirty="0">
                        <a:solidFill>
                          <a:srgbClr val="000000"/>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rgbClr val="0000FF"/>
                          </a:solidFill>
                          <a:effectLst/>
                        </a:rPr>
                        <a:t>    </a:t>
                      </a:r>
                      <a:r>
                        <a:rPr lang="en-IN" sz="1600" b="1" u="none" strike="noStrike" dirty="0" smtClean="0">
                          <a:solidFill>
                            <a:srgbClr val="0000FF"/>
                          </a:solidFill>
                          <a:effectLst/>
                        </a:rPr>
                        <a:t>-                  </a:t>
                      </a:r>
                      <a:endParaRPr lang="en-IN" sz="1600" b="1" i="0" u="none" strike="noStrike" dirty="0">
                        <a:solidFill>
                          <a:srgbClr val="0000FF"/>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smtClean="0">
                          <a:solidFill>
                            <a:schemeClr val="tx1"/>
                          </a:solidFill>
                          <a:effectLst/>
                        </a:rPr>
                        <a:t>731</a:t>
                      </a:r>
                      <a:r>
                        <a:rPr lang="en-IN" sz="1600" b="1" u="none" strike="noStrike" dirty="0">
                          <a:solidFill>
                            <a:schemeClr val="tx1"/>
                          </a:solidFill>
                          <a:effectLst/>
                        </a:rPr>
                        <a:t> </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chemeClr val="tx1"/>
                          </a:solidFill>
                          <a:effectLst/>
                        </a:rPr>
                        <a:t>100%</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extLst>
                  <a:ext uri="{0D108BD9-81ED-4DB2-BD59-A6C34878D82A}">
                    <a16:rowId xmlns:a16="http://schemas.microsoft.com/office/drawing/2014/main" val="170854724"/>
                  </a:ext>
                </a:extLst>
              </a:tr>
              <a:tr h="348268">
                <a:tc>
                  <a:txBody>
                    <a:bodyPr/>
                    <a:lstStyle/>
                    <a:p>
                      <a:pPr algn="ctr" fontAlgn="ctr"/>
                      <a:r>
                        <a:rPr lang="en-IN" sz="1600" b="1" u="none" strike="noStrike" dirty="0">
                          <a:effectLst/>
                        </a:rPr>
                        <a:t>No. of schools with Kitchen Garden</a:t>
                      </a:r>
                      <a:endParaRPr lang="en-IN" sz="1600" b="1" i="0" u="none" strike="noStrike" dirty="0">
                        <a:solidFill>
                          <a:srgbClr val="000000"/>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smtClean="0">
                          <a:solidFill>
                            <a:srgbClr val="0000FF"/>
                          </a:solidFill>
                          <a:effectLst/>
                        </a:rPr>
                        <a:t>                  30000</a:t>
                      </a:r>
                      <a:endParaRPr lang="en-IN" sz="1600" b="1" i="0" u="none" strike="noStrike" dirty="0">
                        <a:solidFill>
                          <a:srgbClr val="0000FF"/>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chemeClr val="tx1"/>
                          </a:solidFill>
                          <a:effectLst/>
                        </a:rPr>
                        <a:t> </a:t>
                      </a:r>
                      <a:r>
                        <a:rPr lang="en-IN" sz="1600" b="1" u="none" strike="noStrike" dirty="0" smtClean="0">
                          <a:solidFill>
                            <a:schemeClr val="tx1"/>
                          </a:solidFill>
                          <a:effectLst/>
                        </a:rPr>
                        <a:t>6,407</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chemeClr val="tx1"/>
                          </a:solidFill>
                          <a:effectLst/>
                        </a:rPr>
                        <a:t>8%</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extLst>
                  <a:ext uri="{0D108BD9-81ED-4DB2-BD59-A6C34878D82A}">
                    <a16:rowId xmlns:a16="http://schemas.microsoft.com/office/drawing/2014/main" val="623986408"/>
                  </a:ext>
                </a:extLst>
              </a:tr>
              <a:tr h="348268">
                <a:tc>
                  <a:txBody>
                    <a:bodyPr/>
                    <a:lstStyle/>
                    <a:p>
                      <a:pPr algn="ctr" fontAlgn="ctr"/>
                      <a:r>
                        <a:rPr lang="en-IN" sz="1600" b="1" u="none" strike="noStrike" dirty="0">
                          <a:effectLst/>
                        </a:rPr>
                        <a:t>No. of schools with LPG</a:t>
                      </a:r>
                      <a:endParaRPr lang="en-IN" sz="1600" b="1" i="0" u="none" strike="noStrike" dirty="0">
                        <a:solidFill>
                          <a:srgbClr val="000000"/>
                        </a:solidFill>
                        <a:effectLst/>
                        <a:latin typeface="Times New Roman" panose="02020603050405020304" pitchFamily="18" charset="0"/>
                      </a:endParaRPr>
                    </a:p>
                  </a:txBody>
                  <a:tcPr marL="9525" marR="9525" marT="9525" marB="0" anchor="ctr" anchorCtr="1"/>
                </a:tc>
                <a:tc>
                  <a:txBody>
                    <a:bodyPr/>
                    <a:lstStyle/>
                    <a:p>
                      <a:pPr algn="ctr" fontAlgn="ctr"/>
                      <a:r>
                        <a:rPr lang="en-IN" sz="1600" b="1" i="0" u="none" strike="noStrike" dirty="0" smtClean="0">
                          <a:solidFill>
                            <a:srgbClr val="0000FF"/>
                          </a:solidFill>
                          <a:effectLst/>
                          <a:latin typeface="Times New Roman" panose="02020603050405020304" pitchFamily="18" charset="0"/>
                        </a:rPr>
                        <a:t>              12,502</a:t>
                      </a:r>
                      <a:endParaRPr lang="en-IN" sz="1600" b="1" i="0" u="none" strike="noStrike" dirty="0">
                        <a:solidFill>
                          <a:srgbClr val="0000FF"/>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smtClean="0">
                          <a:solidFill>
                            <a:schemeClr val="tx1"/>
                          </a:solidFill>
                          <a:effectLst/>
                        </a:rPr>
                        <a:t>71,433</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tc>
                  <a:txBody>
                    <a:bodyPr/>
                    <a:lstStyle/>
                    <a:p>
                      <a:pPr algn="ctr" fontAlgn="ctr"/>
                      <a:r>
                        <a:rPr lang="en-IN" sz="1600" b="1" u="none" strike="noStrike" dirty="0">
                          <a:solidFill>
                            <a:schemeClr val="tx1"/>
                          </a:solidFill>
                          <a:effectLst/>
                        </a:rPr>
                        <a:t>85%</a:t>
                      </a:r>
                      <a:endParaRPr lang="en-IN" sz="1600" b="1" i="0" u="none" strike="noStrike" dirty="0">
                        <a:solidFill>
                          <a:schemeClr val="tx1"/>
                        </a:solidFill>
                        <a:effectLst/>
                        <a:latin typeface="Times New Roman" panose="02020603050405020304" pitchFamily="18" charset="0"/>
                      </a:endParaRPr>
                    </a:p>
                  </a:txBody>
                  <a:tcPr marL="9525" marR="9525" marT="9525" marB="0" anchor="ctr" anchorCtr="1"/>
                </a:tc>
                <a:extLst>
                  <a:ext uri="{0D108BD9-81ED-4DB2-BD59-A6C34878D82A}">
                    <a16:rowId xmlns:a16="http://schemas.microsoft.com/office/drawing/2014/main" val="2211069223"/>
                  </a:ext>
                </a:extLst>
              </a:tr>
            </a:tbl>
          </a:graphicData>
        </a:graphic>
      </p:graphicFrame>
      <p:pic>
        <p:nvPicPr>
          <p:cNvPr id="5" name="Picture 5" descr="C:\Documents and Settings\user\Desktop\LOGO\MDM_LOGO_JPEG.JPG"/>
          <p:cNvPicPr>
            <a:picLocks noChangeAspect="1" noChangeArrowheads="1"/>
          </p:cNvPicPr>
          <p:nvPr/>
        </p:nvPicPr>
        <p:blipFill>
          <a:blip r:embed="rId2" cstate="print"/>
          <a:srcRect l="27779" t="13121" r="27777" b="10283"/>
          <a:stretch>
            <a:fillRect/>
          </a:stretch>
        </p:blipFill>
        <p:spPr bwMode="auto">
          <a:xfrm>
            <a:off x="8458200" y="0"/>
            <a:ext cx="685800" cy="832572"/>
          </a:xfrm>
          <a:prstGeom prst="rect">
            <a:avLst/>
          </a:prstGeom>
          <a:noFill/>
          <a:ln w="9525">
            <a:noFill/>
            <a:miter lim="800000"/>
            <a:headEnd/>
            <a:tailEnd/>
          </a:ln>
        </p:spPr>
      </p:pic>
      <p:sp>
        <p:nvSpPr>
          <p:cNvPr id="6" name="TextBox 5"/>
          <p:cNvSpPr txBox="1"/>
          <p:nvPr/>
        </p:nvSpPr>
        <p:spPr>
          <a:xfrm>
            <a:off x="495300" y="5562600"/>
            <a:ext cx="8153400" cy="784830"/>
          </a:xfrm>
          <a:prstGeom prst="rect">
            <a:avLst/>
          </a:prstGeom>
          <a:noFill/>
        </p:spPr>
        <p:txBody>
          <a:bodyPr wrap="square" rtlCol="0">
            <a:spAutoFit/>
          </a:bodyPr>
          <a:lstStyle/>
          <a:p>
            <a:pPr marL="285750" indent="-285750">
              <a:buFont typeface="Wingdings" panose="05000000000000000000" pitchFamily="2" charset="2"/>
              <a:buChar char="Ø"/>
            </a:pPr>
            <a:r>
              <a:rPr lang="en-IN" sz="1500" b="1" dirty="0" smtClean="0">
                <a:solidFill>
                  <a:srgbClr val="0000FF"/>
                </a:solidFill>
              </a:rPr>
              <a:t>Remuneration of CCH will be proposed as </a:t>
            </a:r>
            <a:r>
              <a:rPr lang="en-IN" sz="1500" b="1" dirty="0" err="1" smtClean="0">
                <a:solidFill>
                  <a:srgbClr val="0000FF"/>
                </a:solidFill>
              </a:rPr>
              <a:t>Rs</a:t>
            </a:r>
            <a:r>
              <a:rPr lang="en-IN" sz="1500" b="1" dirty="0" smtClean="0">
                <a:solidFill>
                  <a:srgbClr val="0000FF"/>
                </a:solidFill>
              </a:rPr>
              <a:t>. 1200 (CS) and </a:t>
            </a:r>
            <a:r>
              <a:rPr lang="en-IN" sz="1500" b="1" dirty="0" err="1" smtClean="0">
                <a:solidFill>
                  <a:srgbClr val="0000FF"/>
                </a:solidFill>
              </a:rPr>
              <a:t>Rs</a:t>
            </a:r>
            <a:r>
              <a:rPr lang="en-IN" sz="1500" b="1" dirty="0" smtClean="0">
                <a:solidFill>
                  <a:srgbClr val="0000FF"/>
                </a:solidFill>
              </a:rPr>
              <a:t>. 800 (SS) along with Addl. Hon. of </a:t>
            </a:r>
            <a:r>
              <a:rPr lang="en-IN" sz="1500" b="1" dirty="0" err="1" smtClean="0">
                <a:solidFill>
                  <a:srgbClr val="0000FF"/>
                </a:solidFill>
              </a:rPr>
              <a:t>Rs</a:t>
            </a:r>
            <a:r>
              <a:rPr lang="en-IN" sz="1500" b="1" dirty="0" smtClean="0">
                <a:solidFill>
                  <a:srgbClr val="0000FF"/>
                </a:solidFill>
              </a:rPr>
              <a:t>. 500/-.</a:t>
            </a:r>
          </a:p>
          <a:p>
            <a:pPr marL="285750" indent="-285750">
              <a:buFont typeface="Wingdings" panose="05000000000000000000" pitchFamily="2" charset="2"/>
              <a:buChar char="Ø"/>
            </a:pPr>
            <a:r>
              <a:rPr lang="en-IN" sz="1500" b="1" dirty="0" smtClean="0">
                <a:solidFill>
                  <a:srgbClr val="0000FF"/>
                </a:solidFill>
              </a:rPr>
              <a:t>LPG installation of remaining 12502 schools will be completed during 2019-20.</a:t>
            </a:r>
            <a:endParaRPr lang="en-IN" sz="1500" b="1" dirty="0">
              <a:solidFill>
                <a:srgbClr val="0000FF"/>
              </a:solidFill>
            </a:endParaRPr>
          </a:p>
        </p:txBody>
      </p:sp>
    </p:spTree>
    <p:extLst>
      <p:ext uri="{BB962C8B-B14F-4D97-AF65-F5344CB8AC3E}">
        <p14:creationId xmlns:p14="http://schemas.microsoft.com/office/powerpoint/2010/main" val="30073370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
          <p:cNvSpPr>
            <a:spLocks noChangeArrowheads="1"/>
          </p:cNvSpPr>
          <p:nvPr/>
        </p:nvSpPr>
        <p:spPr bwMode="auto">
          <a:xfrm>
            <a:off x="457200" y="84138"/>
            <a:ext cx="7848600" cy="754053"/>
          </a:xfrm>
          <a:prstGeom prst="rect">
            <a:avLst/>
          </a:prstGeom>
          <a:noFill/>
          <a:ln w="9525">
            <a:noFill/>
            <a:miter lim="800000"/>
            <a:headEnd/>
            <a:tailEnd/>
          </a:ln>
        </p:spPr>
        <p:txBody>
          <a:bodyPr wrap="square">
            <a:spAutoFit/>
          </a:bodyPr>
          <a:lstStyle/>
          <a:p>
            <a:pPr algn="ctr" eaLnBrk="0" hangingPunct="0">
              <a:defRPr/>
            </a:pPr>
            <a:r>
              <a:rPr lang="en-US" sz="4300" b="1" dirty="0" smtClean="0">
                <a:solidFill>
                  <a:srgbClr val="572314"/>
                </a:solidFill>
                <a:effectLst>
                  <a:outerShdw blurRad="50000" dist="30000" dir="5400000" algn="tl" rotWithShape="0">
                    <a:srgbClr val="000000">
                      <a:alpha val="30000"/>
                    </a:srgbClr>
                  </a:outerShdw>
                </a:effectLst>
                <a:latin typeface="+mj-lt"/>
                <a:ea typeface="+mj-ea"/>
                <a:cs typeface="+mj-cs"/>
              </a:rPr>
              <a:t>Utilization of Fund &amp; Food Grains </a:t>
            </a:r>
            <a:endParaRPr lang="en-US" sz="4300" b="1" dirty="0">
              <a:solidFill>
                <a:srgbClr val="572314"/>
              </a:solidFill>
              <a:effectLst>
                <a:outerShdw blurRad="50000" dist="30000" dir="5400000" algn="tl" rotWithShape="0">
                  <a:srgbClr val="000000">
                    <a:alpha val="30000"/>
                  </a:srgbClr>
                </a:outerShdw>
              </a:effectLst>
              <a:latin typeface="+mj-lt"/>
              <a:ea typeface="+mj-ea"/>
              <a:cs typeface="+mj-cs"/>
            </a:endParaRPr>
          </a:p>
        </p:txBody>
      </p:sp>
      <p:sp>
        <p:nvSpPr>
          <p:cNvPr id="19538" name="TextBox 4"/>
          <p:cNvSpPr txBox="1">
            <a:spLocks noChangeArrowheads="1"/>
          </p:cNvSpPr>
          <p:nvPr/>
        </p:nvSpPr>
        <p:spPr bwMode="auto">
          <a:xfrm>
            <a:off x="6705600" y="838200"/>
            <a:ext cx="1676400" cy="369888"/>
          </a:xfrm>
          <a:prstGeom prst="rect">
            <a:avLst/>
          </a:prstGeom>
          <a:noFill/>
          <a:ln w="9525">
            <a:noFill/>
            <a:miter lim="800000"/>
            <a:headEnd/>
            <a:tailEnd/>
          </a:ln>
        </p:spPr>
        <p:txBody>
          <a:bodyPr>
            <a:spAutoFit/>
          </a:bodyPr>
          <a:lstStyle/>
          <a:p>
            <a:pPr algn="r"/>
            <a:r>
              <a:rPr lang="en-IN" dirty="0"/>
              <a:t>(Rs in </a:t>
            </a:r>
            <a:r>
              <a:rPr lang="en-IN" dirty="0" smtClean="0"/>
              <a:t>Crore)</a:t>
            </a:r>
            <a:endParaRPr lang="en-IN" dirty="0"/>
          </a:p>
        </p:txBody>
      </p:sp>
      <p:sp>
        <p:nvSpPr>
          <p:cNvPr id="9" name="TextBox 8"/>
          <p:cNvSpPr txBox="1">
            <a:spLocks noChangeArrowheads="1"/>
          </p:cNvSpPr>
          <p:nvPr/>
        </p:nvSpPr>
        <p:spPr bwMode="auto">
          <a:xfrm>
            <a:off x="4419600" y="942975"/>
            <a:ext cx="2667000" cy="276225"/>
          </a:xfrm>
          <a:prstGeom prst="rect">
            <a:avLst/>
          </a:prstGeom>
          <a:noFill/>
          <a:ln w="9525">
            <a:noFill/>
            <a:miter lim="800000"/>
            <a:headEnd/>
            <a:tailEnd/>
          </a:ln>
        </p:spPr>
        <p:txBody>
          <a:bodyPr>
            <a:spAutoFit/>
          </a:bodyPr>
          <a:lstStyle/>
          <a:p>
            <a:pPr algn="ctr"/>
            <a:r>
              <a:rPr lang="en-US" sz="1200" b="1" dirty="0"/>
              <a:t>During </a:t>
            </a:r>
            <a:r>
              <a:rPr lang="en-US" sz="1200" b="1" dirty="0" smtClean="0"/>
              <a:t>01.04.2018 </a:t>
            </a:r>
            <a:r>
              <a:rPr lang="en-US" sz="1200" b="1" dirty="0"/>
              <a:t>to </a:t>
            </a:r>
            <a:r>
              <a:rPr lang="en-US" sz="1200" b="1" dirty="0" smtClean="0"/>
              <a:t>31.03.2019</a:t>
            </a:r>
            <a:endParaRPr lang="en-US" sz="1200" b="1" dirty="0"/>
          </a:p>
        </p:txBody>
      </p:sp>
      <p:pic>
        <p:nvPicPr>
          <p:cNvPr id="7"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val="4195205078"/>
              </p:ext>
            </p:extLst>
          </p:nvPr>
        </p:nvGraphicFramePr>
        <p:xfrm>
          <a:off x="304800" y="1219201"/>
          <a:ext cx="8610601" cy="5257797"/>
        </p:xfrm>
        <a:graphic>
          <a:graphicData uri="http://schemas.openxmlformats.org/drawingml/2006/table">
            <a:tbl>
              <a:tblPr>
                <a:tableStyleId>{69CF1AB2-1976-4502-BF36-3FF5EA218861}</a:tableStyleId>
              </a:tblPr>
              <a:tblGrid>
                <a:gridCol w="1121507">
                  <a:extLst>
                    <a:ext uri="{9D8B030D-6E8A-4147-A177-3AD203B41FA5}">
                      <a16:colId xmlns:a16="http://schemas.microsoft.com/office/drawing/2014/main" val="2917101519"/>
                    </a:ext>
                  </a:extLst>
                </a:gridCol>
                <a:gridCol w="1121507">
                  <a:extLst>
                    <a:ext uri="{9D8B030D-6E8A-4147-A177-3AD203B41FA5}">
                      <a16:colId xmlns:a16="http://schemas.microsoft.com/office/drawing/2014/main" val="2274987222"/>
                    </a:ext>
                  </a:extLst>
                </a:gridCol>
                <a:gridCol w="1121507">
                  <a:extLst>
                    <a:ext uri="{9D8B030D-6E8A-4147-A177-3AD203B41FA5}">
                      <a16:colId xmlns:a16="http://schemas.microsoft.com/office/drawing/2014/main" val="299746330"/>
                    </a:ext>
                  </a:extLst>
                </a:gridCol>
                <a:gridCol w="999897">
                  <a:extLst>
                    <a:ext uri="{9D8B030D-6E8A-4147-A177-3AD203B41FA5}">
                      <a16:colId xmlns:a16="http://schemas.microsoft.com/office/drawing/2014/main" val="1705233734"/>
                    </a:ext>
                  </a:extLst>
                </a:gridCol>
                <a:gridCol w="1121507">
                  <a:extLst>
                    <a:ext uri="{9D8B030D-6E8A-4147-A177-3AD203B41FA5}">
                      <a16:colId xmlns:a16="http://schemas.microsoft.com/office/drawing/2014/main" val="4043297636"/>
                    </a:ext>
                  </a:extLst>
                </a:gridCol>
                <a:gridCol w="1162042">
                  <a:extLst>
                    <a:ext uri="{9D8B030D-6E8A-4147-A177-3AD203B41FA5}">
                      <a16:colId xmlns:a16="http://schemas.microsoft.com/office/drawing/2014/main" val="3508942647"/>
                    </a:ext>
                  </a:extLst>
                </a:gridCol>
                <a:gridCol w="1162042">
                  <a:extLst>
                    <a:ext uri="{9D8B030D-6E8A-4147-A177-3AD203B41FA5}">
                      <a16:colId xmlns:a16="http://schemas.microsoft.com/office/drawing/2014/main" val="1249002921"/>
                    </a:ext>
                  </a:extLst>
                </a:gridCol>
                <a:gridCol w="800592">
                  <a:extLst>
                    <a:ext uri="{9D8B030D-6E8A-4147-A177-3AD203B41FA5}">
                      <a16:colId xmlns:a16="http://schemas.microsoft.com/office/drawing/2014/main" val="2969703101"/>
                    </a:ext>
                  </a:extLst>
                </a:gridCol>
              </a:tblGrid>
              <a:tr h="488870">
                <a:tc gridSpan="2">
                  <a:txBody>
                    <a:bodyPr/>
                    <a:lstStyle/>
                    <a:p>
                      <a:pPr algn="ctr" rtl="0" fontAlgn="ctr"/>
                      <a:r>
                        <a:rPr lang="en-US" sz="1400" b="1" kern="1200" dirty="0">
                          <a:solidFill>
                            <a:srgbClr val="0000FF"/>
                          </a:solidFill>
                          <a:effectLst/>
                        </a:rPr>
                        <a:t>Components </a:t>
                      </a:r>
                      <a:endParaRPr lang="en-US" sz="1400" b="1" kern="1200" dirty="0">
                        <a:solidFill>
                          <a:srgbClr val="0000FF"/>
                        </a:solidFill>
                        <a:effectLst/>
                        <a:latin typeface="Century" panose="02040604050505020304" pitchFamily="18" charset="0"/>
                        <a:ea typeface="Times New Roman" panose="02020603050405020304" pitchFamily="18" charset="0"/>
                        <a:cs typeface="Calibri" panose="020F0502020204030204" pitchFamily="34" charset="0"/>
                      </a:endParaRPr>
                    </a:p>
                  </a:txBody>
                  <a:tcPr marL="9525" marR="9525" marT="9525" marB="0" anchor="ctr"/>
                </a:tc>
                <a:tc hMerge="1">
                  <a:txBody>
                    <a:bodyPr/>
                    <a:lstStyle/>
                    <a:p>
                      <a:endParaRPr lang="en-US"/>
                    </a:p>
                  </a:txBody>
                  <a:tcPr/>
                </a:tc>
                <a:tc>
                  <a:txBody>
                    <a:bodyPr/>
                    <a:lstStyle/>
                    <a:p>
                      <a:pPr algn="ctr" rtl="0" fontAlgn="ctr"/>
                      <a:r>
                        <a:rPr lang="en-US" sz="1400" b="1" u="none" strike="noStrike" dirty="0">
                          <a:solidFill>
                            <a:srgbClr val="0000FF"/>
                          </a:solidFill>
                          <a:effectLst/>
                        </a:rPr>
                        <a:t>Allocation for 2018-19 </a:t>
                      </a:r>
                      <a:endParaRPr lang="en-US" sz="1400" b="1" i="0" u="none" strike="noStrike" dirty="0">
                        <a:solidFill>
                          <a:srgbClr val="0000FF"/>
                        </a:solidFill>
                        <a:effectLst/>
                        <a:latin typeface="Times New Roman" panose="02020603050405020304" pitchFamily="18" charset="0"/>
                      </a:endParaRPr>
                    </a:p>
                  </a:txBody>
                  <a:tcPr marL="9525" marR="9525" marT="9525" marB="0" anchor="ctr"/>
                </a:tc>
                <a:tc>
                  <a:txBody>
                    <a:bodyPr/>
                    <a:lstStyle/>
                    <a:p>
                      <a:pPr algn="ctr" rtl="0" fontAlgn="ctr"/>
                      <a:r>
                        <a:rPr lang="en-US" sz="1400" b="1" u="none" strike="noStrike" dirty="0">
                          <a:solidFill>
                            <a:srgbClr val="0000FF"/>
                          </a:solidFill>
                          <a:effectLst/>
                        </a:rPr>
                        <a:t>O/B </a:t>
                      </a:r>
                      <a:endParaRPr lang="en-US" sz="1400" b="1" i="0" u="none" strike="noStrike" dirty="0">
                        <a:solidFill>
                          <a:srgbClr val="0000FF"/>
                        </a:solidFill>
                        <a:effectLst/>
                        <a:latin typeface="Times New Roman" panose="02020603050405020304" pitchFamily="18" charset="0"/>
                      </a:endParaRPr>
                    </a:p>
                  </a:txBody>
                  <a:tcPr marL="9525" marR="9525" marT="9525" marB="0" anchor="ctr"/>
                </a:tc>
                <a:tc>
                  <a:txBody>
                    <a:bodyPr/>
                    <a:lstStyle/>
                    <a:p>
                      <a:pPr algn="ctr" rtl="0" fontAlgn="ctr"/>
                      <a:r>
                        <a:rPr lang="en-US" sz="1400" b="1" u="none" strike="noStrike" dirty="0">
                          <a:solidFill>
                            <a:srgbClr val="0000FF"/>
                          </a:solidFill>
                          <a:effectLst/>
                        </a:rPr>
                        <a:t>Fund Received </a:t>
                      </a:r>
                      <a:endParaRPr lang="en-US" sz="1400" b="1" i="0" u="none" strike="noStrike" dirty="0">
                        <a:solidFill>
                          <a:srgbClr val="0000FF"/>
                        </a:solidFill>
                        <a:effectLst/>
                        <a:latin typeface="Times New Roman" panose="02020603050405020304" pitchFamily="18" charset="0"/>
                      </a:endParaRPr>
                    </a:p>
                  </a:txBody>
                  <a:tcPr marL="9525" marR="9525" marT="9525" marB="0" anchor="ctr"/>
                </a:tc>
                <a:tc>
                  <a:txBody>
                    <a:bodyPr/>
                    <a:lstStyle/>
                    <a:p>
                      <a:pPr algn="ctr" rtl="0" fontAlgn="ctr"/>
                      <a:r>
                        <a:rPr lang="en-US" sz="1400" b="1" u="none" strike="noStrike" dirty="0">
                          <a:solidFill>
                            <a:srgbClr val="0000FF"/>
                          </a:solidFill>
                          <a:effectLst/>
                        </a:rPr>
                        <a:t>Availability of fund </a:t>
                      </a:r>
                      <a:endParaRPr lang="en-US" sz="1400" b="1" i="0" u="none" strike="noStrike" dirty="0">
                        <a:solidFill>
                          <a:srgbClr val="0000FF"/>
                        </a:solidFill>
                        <a:effectLst/>
                        <a:latin typeface="Times New Roman" panose="02020603050405020304" pitchFamily="18" charset="0"/>
                      </a:endParaRPr>
                    </a:p>
                  </a:txBody>
                  <a:tcPr marL="9525" marR="9525" marT="9525" marB="0" anchor="ctr"/>
                </a:tc>
                <a:tc>
                  <a:txBody>
                    <a:bodyPr/>
                    <a:lstStyle/>
                    <a:p>
                      <a:pPr algn="ctr" rtl="0" fontAlgn="ctr"/>
                      <a:r>
                        <a:rPr lang="en-US" sz="1400" b="1" u="none" strike="noStrike" dirty="0">
                          <a:solidFill>
                            <a:srgbClr val="0000FF"/>
                          </a:solidFill>
                          <a:effectLst/>
                        </a:rPr>
                        <a:t>Fund Utilized </a:t>
                      </a:r>
                      <a:endParaRPr lang="en-US" sz="1400" b="1" i="0" u="none" strike="noStrike" dirty="0">
                        <a:solidFill>
                          <a:srgbClr val="0000FF"/>
                        </a:solidFill>
                        <a:effectLst/>
                        <a:latin typeface="Times New Roman" panose="02020603050405020304" pitchFamily="18" charset="0"/>
                      </a:endParaRPr>
                    </a:p>
                  </a:txBody>
                  <a:tcPr marL="9525" marR="9525" marT="9525" marB="0" anchor="ctr"/>
                </a:tc>
                <a:tc>
                  <a:txBody>
                    <a:bodyPr/>
                    <a:lstStyle/>
                    <a:p>
                      <a:pPr algn="ctr" rtl="0" fontAlgn="ctr"/>
                      <a:r>
                        <a:rPr lang="en-US" sz="1400" b="1" u="none" strike="noStrike" dirty="0">
                          <a:solidFill>
                            <a:srgbClr val="0000FF"/>
                          </a:solidFill>
                          <a:effectLst/>
                        </a:rPr>
                        <a:t>% of Utilization</a:t>
                      </a:r>
                      <a:endParaRPr lang="en-US" sz="1400" b="1" i="0" u="none" strike="noStrike" dirty="0">
                        <a:solidFill>
                          <a:srgbClr val="0000FF"/>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322612033"/>
                  </a:ext>
                </a:extLst>
              </a:tr>
              <a:tr h="488870">
                <a:tc rowSpan="2">
                  <a:txBody>
                    <a:bodyPr/>
                    <a:lstStyle/>
                    <a:p>
                      <a:pPr algn="ctr" rtl="0" fontAlgn="ctr"/>
                      <a:r>
                        <a:rPr lang="en-US" sz="1400" b="1" kern="1200" dirty="0">
                          <a:solidFill>
                            <a:srgbClr val="0000FF"/>
                          </a:solidFill>
                          <a:effectLst/>
                        </a:rPr>
                        <a:t>Cooking Cost </a:t>
                      </a:r>
                      <a:endParaRPr lang="en-US" sz="1400" b="1" kern="1200" dirty="0">
                        <a:solidFill>
                          <a:srgbClr val="0000FF"/>
                        </a:solidFill>
                        <a:effectLst/>
                        <a:latin typeface="Century" panose="02040604050505020304" pitchFamily="18" charset="0"/>
                        <a:ea typeface="Times New Roman" panose="02020603050405020304" pitchFamily="18" charset="0"/>
                        <a:cs typeface="Calibri" panose="020F0502020204030204" pitchFamily="34" charset="0"/>
                      </a:endParaRPr>
                    </a:p>
                  </a:txBody>
                  <a:tcPr marL="9525" marR="9525" marT="9525" marB="0" anchor="ctr"/>
                </a:tc>
                <a:tc>
                  <a:txBody>
                    <a:bodyPr/>
                    <a:lstStyle/>
                    <a:p>
                      <a:pPr algn="ctr" rtl="0" fontAlgn="ctr"/>
                      <a:r>
                        <a:rPr lang="en-US" sz="1400" b="1" kern="1200" dirty="0">
                          <a:solidFill>
                            <a:srgbClr val="0000FF"/>
                          </a:solidFill>
                          <a:effectLst/>
                        </a:rPr>
                        <a:t>Pry </a:t>
                      </a:r>
                      <a:endParaRPr lang="en-US" sz="1400" b="1" kern="1200" dirty="0">
                        <a:solidFill>
                          <a:srgbClr val="0000FF"/>
                        </a:solidFill>
                        <a:effectLst/>
                        <a:latin typeface="Century" panose="02040604050505020304" pitchFamily="18" charset="0"/>
                        <a:ea typeface="Times New Roman" panose="02020603050405020304" pitchFamily="18" charset="0"/>
                        <a:cs typeface="Calibri" panose="020F0502020204030204" pitchFamily="34" charset="0"/>
                      </a:endParaRP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647.24</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113.36</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570.97</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684.34</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634.16</a:t>
                      </a:r>
                    </a:p>
                  </a:txBody>
                  <a:tcPr marL="9525" marR="9525" marT="9525" marB="0" anchor="ctr"/>
                </a:tc>
                <a:tc>
                  <a:txBody>
                    <a:bodyPr/>
                    <a:lstStyle/>
                    <a:p>
                      <a:pPr algn="ctr" rtl="0" fontAlgn="ctr"/>
                      <a:r>
                        <a:rPr lang="en-US" sz="1600" b="1" i="0" u="none" strike="noStrike">
                          <a:solidFill>
                            <a:srgbClr val="000000"/>
                          </a:solidFill>
                          <a:effectLst/>
                          <a:latin typeface="Calibri" panose="020F0502020204030204" pitchFamily="34" charset="0"/>
                        </a:rPr>
                        <a:t>98%</a:t>
                      </a:r>
                    </a:p>
                  </a:txBody>
                  <a:tcPr marL="9525" marR="9525" marT="9525" marB="0" anchor="ctr"/>
                </a:tc>
                <a:extLst>
                  <a:ext uri="{0D108BD9-81ED-4DB2-BD59-A6C34878D82A}">
                    <a16:rowId xmlns:a16="http://schemas.microsoft.com/office/drawing/2014/main" val="2224429261"/>
                  </a:ext>
                </a:extLst>
              </a:tr>
              <a:tr h="488870">
                <a:tc vMerge="1">
                  <a:txBody>
                    <a:bodyPr/>
                    <a:lstStyle/>
                    <a:p>
                      <a:endParaRPr lang="en-US"/>
                    </a:p>
                  </a:txBody>
                  <a:tcPr/>
                </a:tc>
                <a:tc>
                  <a:txBody>
                    <a:bodyPr/>
                    <a:lstStyle/>
                    <a:p>
                      <a:pPr algn="ctr" rtl="0" fontAlgn="ctr"/>
                      <a:r>
                        <a:rPr lang="en-US" sz="1400" b="1" kern="1200" dirty="0">
                          <a:solidFill>
                            <a:srgbClr val="0000FF"/>
                          </a:solidFill>
                          <a:effectLst/>
                        </a:rPr>
                        <a:t>Up. Pry </a:t>
                      </a:r>
                      <a:endParaRPr lang="en-US" sz="1400" b="1" kern="1200" dirty="0">
                        <a:solidFill>
                          <a:srgbClr val="0000FF"/>
                        </a:solidFill>
                        <a:effectLst/>
                        <a:latin typeface="Century" panose="02040604050505020304" pitchFamily="18" charset="0"/>
                        <a:ea typeface="Times New Roman" panose="02020603050405020304" pitchFamily="18" charset="0"/>
                        <a:cs typeface="Calibri" panose="020F0502020204030204" pitchFamily="34" charset="0"/>
                      </a:endParaRP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639.36</a:t>
                      </a:r>
                    </a:p>
                  </a:txBody>
                  <a:tcPr marL="9525" marR="9525" marT="9525" marB="0" anchor="ctr"/>
                </a:tc>
                <a:tc>
                  <a:txBody>
                    <a:bodyPr/>
                    <a:lstStyle/>
                    <a:p>
                      <a:pPr algn="ctr" rtl="0" fontAlgn="ctr"/>
                      <a:r>
                        <a:rPr lang="en-US" sz="1600" b="0" i="0" u="none" strike="noStrike" dirty="0" smtClean="0">
                          <a:solidFill>
                            <a:srgbClr val="000000"/>
                          </a:solidFill>
                          <a:effectLst/>
                          <a:latin typeface="Calibri" panose="020F0502020204030204" pitchFamily="34" charset="0"/>
                        </a:rPr>
                        <a:t>112.90</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549.03</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661.93</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627.92</a:t>
                      </a:r>
                    </a:p>
                  </a:txBody>
                  <a:tcPr marL="9525" marR="9525" marT="9525" marB="0" anchor="ctr"/>
                </a:tc>
                <a:tc>
                  <a:txBody>
                    <a:bodyPr/>
                    <a:lstStyle/>
                    <a:p>
                      <a:pPr algn="ctr" rtl="0" fontAlgn="ctr"/>
                      <a:r>
                        <a:rPr lang="en-US" sz="1600" b="1" i="0" u="none" strike="noStrike">
                          <a:solidFill>
                            <a:srgbClr val="000000"/>
                          </a:solidFill>
                          <a:effectLst/>
                          <a:latin typeface="Calibri" panose="020F0502020204030204" pitchFamily="34" charset="0"/>
                        </a:rPr>
                        <a:t>98%</a:t>
                      </a:r>
                    </a:p>
                  </a:txBody>
                  <a:tcPr marL="9525" marR="9525" marT="9525" marB="0" anchor="ctr"/>
                </a:tc>
                <a:extLst>
                  <a:ext uri="{0D108BD9-81ED-4DB2-BD59-A6C34878D82A}">
                    <a16:rowId xmlns:a16="http://schemas.microsoft.com/office/drawing/2014/main" val="22643106"/>
                  </a:ext>
                </a:extLst>
              </a:tr>
              <a:tr h="488870">
                <a:tc gridSpan="2">
                  <a:txBody>
                    <a:bodyPr/>
                    <a:lstStyle/>
                    <a:p>
                      <a:pPr algn="ctr" rtl="0" fontAlgn="ctr"/>
                      <a:r>
                        <a:rPr lang="en-US" sz="1400" b="1" kern="1200" dirty="0">
                          <a:solidFill>
                            <a:srgbClr val="0000FF"/>
                          </a:solidFill>
                          <a:effectLst/>
                        </a:rPr>
                        <a:t>Transportation cost </a:t>
                      </a:r>
                      <a:endParaRPr lang="en-US" sz="1400" b="1" kern="1200" dirty="0">
                        <a:solidFill>
                          <a:srgbClr val="0000FF"/>
                        </a:solidFill>
                        <a:effectLst/>
                        <a:latin typeface="Century" panose="02040604050505020304" pitchFamily="18" charset="0"/>
                        <a:ea typeface="Times New Roman" panose="02020603050405020304" pitchFamily="18" charset="0"/>
                        <a:cs typeface="Calibri" panose="020F0502020204030204" pitchFamily="34" charset="0"/>
                      </a:endParaRPr>
                    </a:p>
                  </a:txBody>
                  <a:tcPr marL="9525" marR="9525" marT="9525" marB="0" anchor="ctr"/>
                </a:tc>
                <a:tc hMerge="1">
                  <a:txBody>
                    <a:bodyPr/>
                    <a:lstStyle/>
                    <a:p>
                      <a:endParaRPr lang="en-US"/>
                    </a:p>
                  </a:txBody>
                  <a:tcPr/>
                </a:tc>
                <a:tc>
                  <a:txBody>
                    <a:bodyPr/>
                    <a:lstStyle/>
                    <a:p>
                      <a:pPr algn="ctr" rtl="0" fontAlgn="ctr"/>
                      <a:r>
                        <a:rPr lang="en-US" sz="1600" b="0" i="0" u="none" strike="noStrike">
                          <a:solidFill>
                            <a:srgbClr val="000000"/>
                          </a:solidFill>
                          <a:effectLst/>
                          <a:latin typeface="Calibri" panose="020F0502020204030204" pitchFamily="34" charset="0"/>
                        </a:rPr>
                        <a:t>22.21</a:t>
                      </a:r>
                    </a:p>
                  </a:txBody>
                  <a:tcPr marL="9525" marR="9525" marT="9525" marB="0" anchor="ctr"/>
                </a:tc>
                <a:tc>
                  <a:txBody>
                    <a:bodyPr/>
                    <a:lstStyle/>
                    <a:p>
                      <a:pPr algn="ctr" rtl="0" fontAlgn="ctr"/>
                      <a:r>
                        <a:rPr lang="en-US" sz="1600" b="0" i="0" u="none" strike="noStrike" dirty="0">
                          <a:solidFill>
                            <a:srgbClr val="000000"/>
                          </a:solidFill>
                          <a:effectLst/>
                          <a:latin typeface="Calibri" panose="020F0502020204030204" pitchFamily="34" charset="0"/>
                        </a:rPr>
                        <a:t>8.08</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12.35</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20.43</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14.97</a:t>
                      </a:r>
                    </a:p>
                  </a:txBody>
                  <a:tcPr marL="9525" marR="9525" marT="9525" marB="0" anchor="ctr"/>
                </a:tc>
                <a:tc>
                  <a:txBody>
                    <a:bodyPr/>
                    <a:lstStyle/>
                    <a:p>
                      <a:pPr algn="ctr" rtl="0" fontAlgn="ctr"/>
                      <a:r>
                        <a:rPr lang="en-US" sz="1600" b="1" i="0" u="none" strike="noStrike">
                          <a:solidFill>
                            <a:srgbClr val="000000"/>
                          </a:solidFill>
                          <a:effectLst/>
                          <a:latin typeface="Calibri" panose="020F0502020204030204" pitchFamily="34" charset="0"/>
                        </a:rPr>
                        <a:t>67%</a:t>
                      </a:r>
                    </a:p>
                  </a:txBody>
                  <a:tcPr marL="9525" marR="9525" marT="9525" marB="0" anchor="ctr"/>
                </a:tc>
                <a:extLst>
                  <a:ext uri="{0D108BD9-81ED-4DB2-BD59-A6C34878D82A}">
                    <a16:rowId xmlns:a16="http://schemas.microsoft.com/office/drawing/2014/main" val="924242785"/>
                  </a:ext>
                </a:extLst>
              </a:tr>
              <a:tr h="559756">
                <a:tc gridSpan="2">
                  <a:txBody>
                    <a:bodyPr/>
                    <a:lstStyle/>
                    <a:p>
                      <a:pPr algn="ctr" rtl="0" fontAlgn="ctr"/>
                      <a:r>
                        <a:rPr lang="en-US" sz="1400" b="1" kern="1200" dirty="0">
                          <a:solidFill>
                            <a:srgbClr val="0000FF"/>
                          </a:solidFill>
                          <a:effectLst/>
                        </a:rPr>
                        <a:t>Management Monitoring &amp; Evaluation (MME) </a:t>
                      </a:r>
                      <a:endParaRPr lang="en-US" sz="1400" b="1" kern="1200" dirty="0">
                        <a:solidFill>
                          <a:srgbClr val="0000FF"/>
                        </a:solidFill>
                        <a:effectLst/>
                        <a:latin typeface="Century" panose="02040604050505020304" pitchFamily="18" charset="0"/>
                        <a:ea typeface="Times New Roman" panose="02020603050405020304" pitchFamily="18" charset="0"/>
                        <a:cs typeface="Calibri" panose="020F0502020204030204" pitchFamily="34" charset="0"/>
                      </a:endParaRPr>
                    </a:p>
                  </a:txBody>
                  <a:tcPr marL="9525" marR="9525" marT="9525" marB="0" anchor="ctr"/>
                </a:tc>
                <a:tc hMerge="1">
                  <a:txBody>
                    <a:bodyPr/>
                    <a:lstStyle/>
                    <a:p>
                      <a:endParaRPr lang="en-US"/>
                    </a:p>
                  </a:txBody>
                  <a:tcPr/>
                </a:tc>
                <a:tc>
                  <a:txBody>
                    <a:bodyPr/>
                    <a:lstStyle/>
                    <a:p>
                      <a:pPr algn="ctr" rtl="0" fontAlgn="ctr"/>
                      <a:r>
                        <a:rPr lang="en-US" sz="1600" b="0" i="0" u="none" strike="noStrike">
                          <a:solidFill>
                            <a:srgbClr val="000000"/>
                          </a:solidFill>
                          <a:effectLst/>
                          <a:latin typeface="Calibri" panose="020F0502020204030204" pitchFamily="34" charset="0"/>
                        </a:rPr>
                        <a:t>18.43</a:t>
                      </a:r>
                    </a:p>
                  </a:txBody>
                  <a:tcPr marL="9525" marR="9525" marT="9525" marB="0" anchor="ctr"/>
                </a:tc>
                <a:tc>
                  <a:txBody>
                    <a:bodyPr/>
                    <a:lstStyle/>
                    <a:p>
                      <a:pPr algn="ctr" rtl="0" fontAlgn="ctr"/>
                      <a:r>
                        <a:rPr lang="en-US" sz="1600" b="0" i="0" u="none" strike="noStrike" dirty="0" smtClean="0">
                          <a:solidFill>
                            <a:srgbClr val="000000"/>
                          </a:solidFill>
                          <a:effectLst/>
                          <a:latin typeface="Calibri" panose="020F0502020204030204" pitchFamily="34" charset="0"/>
                        </a:rPr>
                        <a:t>0.00</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18.43</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18.43</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18.43</a:t>
                      </a:r>
                    </a:p>
                  </a:txBody>
                  <a:tcPr marL="9525" marR="9525" marT="9525" marB="0" anchor="ctr"/>
                </a:tc>
                <a:tc>
                  <a:txBody>
                    <a:bodyPr/>
                    <a:lstStyle/>
                    <a:p>
                      <a:pPr algn="ctr" rtl="0" fontAlgn="ctr"/>
                      <a:r>
                        <a:rPr lang="en-US" sz="1600" b="1" i="0" u="none" strike="noStrike">
                          <a:solidFill>
                            <a:srgbClr val="000000"/>
                          </a:solidFill>
                          <a:effectLst/>
                          <a:latin typeface="Calibri" panose="020F0502020204030204" pitchFamily="34" charset="0"/>
                        </a:rPr>
                        <a:t>100%</a:t>
                      </a:r>
                    </a:p>
                  </a:txBody>
                  <a:tcPr marL="9525" marR="9525" marT="9525" marB="0" anchor="ctr"/>
                </a:tc>
                <a:extLst>
                  <a:ext uri="{0D108BD9-81ED-4DB2-BD59-A6C34878D82A}">
                    <a16:rowId xmlns:a16="http://schemas.microsoft.com/office/drawing/2014/main" val="1668292955"/>
                  </a:ext>
                </a:extLst>
              </a:tr>
              <a:tr h="559756">
                <a:tc gridSpan="2">
                  <a:txBody>
                    <a:bodyPr/>
                    <a:lstStyle/>
                    <a:p>
                      <a:pPr algn="ctr" rtl="0" fontAlgn="ctr"/>
                      <a:r>
                        <a:rPr lang="en-US" sz="1400" b="1" kern="1200" dirty="0">
                          <a:solidFill>
                            <a:srgbClr val="0000FF"/>
                          </a:solidFill>
                          <a:effectLst/>
                        </a:rPr>
                        <a:t>Honorarium to cook cum Helpers </a:t>
                      </a:r>
                      <a:endParaRPr lang="en-US" sz="1400" b="1" kern="1200" dirty="0">
                        <a:solidFill>
                          <a:srgbClr val="0000FF"/>
                        </a:solidFill>
                        <a:effectLst/>
                        <a:latin typeface="Century" panose="02040604050505020304" pitchFamily="18" charset="0"/>
                        <a:ea typeface="Times New Roman" panose="02020603050405020304" pitchFamily="18" charset="0"/>
                        <a:cs typeface="Calibri" panose="020F0502020204030204" pitchFamily="34" charset="0"/>
                      </a:endParaRPr>
                    </a:p>
                  </a:txBody>
                  <a:tcPr marL="9525" marR="9525" marT="9525" marB="0" anchor="ctr"/>
                </a:tc>
                <a:tc hMerge="1">
                  <a:txBody>
                    <a:bodyPr/>
                    <a:lstStyle/>
                    <a:p>
                      <a:endParaRPr lang="en-US"/>
                    </a:p>
                  </a:txBody>
                  <a:tcPr/>
                </a:tc>
                <a:tc>
                  <a:txBody>
                    <a:bodyPr/>
                    <a:lstStyle/>
                    <a:p>
                      <a:pPr algn="ctr" rtl="0" fontAlgn="ctr"/>
                      <a:r>
                        <a:rPr lang="en-US" sz="1600" b="0" i="0" u="none" strike="noStrike" dirty="0" smtClean="0">
                          <a:solidFill>
                            <a:srgbClr val="000000"/>
                          </a:solidFill>
                          <a:effectLst/>
                          <a:latin typeface="Calibri" panose="020F0502020204030204" pitchFamily="34" charset="0"/>
                        </a:rPr>
                        <a:t>248.80</a:t>
                      </a:r>
                      <a:endParaRPr lang="en-US"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41.46</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232.02</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273.48</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235.17</a:t>
                      </a:r>
                    </a:p>
                  </a:txBody>
                  <a:tcPr marL="9525" marR="9525" marT="9525" marB="0" anchor="ctr"/>
                </a:tc>
                <a:tc>
                  <a:txBody>
                    <a:bodyPr/>
                    <a:lstStyle/>
                    <a:p>
                      <a:pPr algn="ctr" rtl="0" fontAlgn="ctr"/>
                      <a:r>
                        <a:rPr lang="en-US" sz="1600" b="1" i="0" u="none" strike="noStrike">
                          <a:solidFill>
                            <a:srgbClr val="000000"/>
                          </a:solidFill>
                          <a:effectLst/>
                          <a:latin typeface="Calibri" panose="020F0502020204030204" pitchFamily="34" charset="0"/>
                        </a:rPr>
                        <a:t>95%</a:t>
                      </a:r>
                    </a:p>
                  </a:txBody>
                  <a:tcPr marL="9525" marR="9525" marT="9525" marB="0" anchor="ctr"/>
                </a:tc>
                <a:extLst>
                  <a:ext uri="{0D108BD9-81ED-4DB2-BD59-A6C34878D82A}">
                    <a16:rowId xmlns:a16="http://schemas.microsoft.com/office/drawing/2014/main" val="3131865469"/>
                  </a:ext>
                </a:extLst>
              </a:tr>
              <a:tr h="488870">
                <a:tc gridSpan="2">
                  <a:txBody>
                    <a:bodyPr/>
                    <a:lstStyle/>
                    <a:p>
                      <a:pPr algn="ctr" rtl="0" fontAlgn="ctr"/>
                      <a:r>
                        <a:rPr lang="en-US" sz="1400" b="1" kern="1200" dirty="0">
                          <a:solidFill>
                            <a:srgbClr val="0000FF"/>
                          </a:solidFill>
                          <a:effectLst/>
                        </a:rPr>
                        <a:t>Cost of Food grains </a:t>
                      </a:r>
                      <a:endParaRPr lang="en-US" sz="1400" b="1" kern="1200" dirty="0">
                        <a:solidFill>
                          <a:srgbClr val="0000FF"/>
                        </a:solidFill>
                        <a:effectLst/>
                        <a:latin typeface="Century" panose="02040604050505020304" pitchFamily="18" charset="0"/>
                        <a:ea typeface="Times New Roman" panose="02020603050405020304" pitchFamily="18" charset="0"/>
                        <a:cs typeface="Calibri" panose="020F0502020204030204" pitchFamily="34" charset="0"/>
                      </a:endParaRPr>
                    </a:p>
                  </a:txBody>
                  <a:tcPr marL="9525" marR="9525" marT="9525" marB="0" anchor="ctr"/>
                </a:tc>
                <a:tc hMerge="1">
                  <a:txBody>
                    <a:bodyPr/>
                    <a:lstStyle/>
                    <a:p>
                      <a:endParaRPr lang="en-US"/>
                    </a:p>
                  </a:txBody>
                  <a:tcPr/>
                </a:tc>
                <a:tc>
                  <a:txBody>
                    <a:bodyPr/>
                    <a:lstStyle/>
                    <a:p>
                      <a:pPr algn="ctr" rtl="0" fontAlgn="ctr"/>
                      <a:r>
                        <a:rPr lang="en-US" sz="1600" b="0" i="0" u="none" strike="noStrike">
                          <a:solidFill>
                            <a:srgbClr val="000000"/>
                          </a:solidFill>
                          <a:effectLst/>
                          <a:latin typeface="Calibri" panose="020F0502020204030204" pitchFamily="34" charset="0"/>
                        </a:rPr>
                        <a:t>88.83</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32.31</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49.41</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81.72</a:t>
                      </a:r>
                    </a:p>
                  </a:txBody>
                  <a:tcPr marL="9525" marR="9525" marT="9525" marB="0" anchor="ctr"/>
                </a:tc>
                <a:tc>
                  <a:txBody>
                    <a:bodyPr/>
                    <a:lstStyle/>
                    <a:p>
                      <a:pPr algn="ctr" rtl="0" fontAlgn="ctr"/>
                      <a:r>
                        <a:rPr lang="en-US" sz="1600" b="0" i="0" u="none" strike="noStrike">
                          <a:solidFill>
                            <a:srgbClr val="000000"/>
                          </a:solidFill>
                          <a:effectLst/>
                          <a:latin typeface="Calibri" panose="020F0502020204030204" pitchFamily="34" charset="0"/>
                        </a:rPr>
                        <a:t>59.89</a:t>
                      </a:r>
                    </a:p>
                  </a:txBody>
                  <a:tcPr marL="9525" marR="9525" marT="9525" marB="0" anchor="ctr"/>
                </a:tc>
                <a:tc>
                  <a:txBody>
                    <a:bodyPr/>
                    <a:lstStyle/>
                    <a:p>
                      <a:pPr algn="ctr" rtl="0" fontAlgn="ctr"/>
                      <a:r>
                        <a:rPr lang="en-US" sz="1600" b="1" i="0" u="none" strike="noStrike">
                          <a:solidFill>
                            <a:srgbClr val="000000"/>
                          </a:solidFill>
                          <a:effectLst/>
                          <a:latin typeface="Calibri" panose="020F0502020204030204" pitchFamily="34" charset="0"/>
                        </a:rPr>
                        <a:t>67%</a:t>
                      </a:r>
                    </a:p>
                  </a:txBody>
                  <a:tcPr marL="9525" marR="9525" marT="9525" marB="0" anchor="ctr"/>
                </a:tc>
                <a:extLst>
                  <a:ext uri="{0D108BD9-81ED-4DB2-BD59-A6C34878D82A}">
                    <a16:rowId xmlns:a16="http://schemas.microsoft.com/office/drawing/2014/main" val="692881733"/>
                  </a:ext>
                </a:extLst>
              </a:tr>
              <a:tr h="488870">
                <a:tc gridSpan="2">
                  <a:txBody>
                    <a:bodyPr/>
                    <a:lstStyle/>
                    <a:p>
                      <a:pPr algn="ctr" rtl="0" fontAlgn="ctr"/>
                      <a:r>
                        <a:rPr lang="en-US" sz="1400" b="1" kern="1200" dirty="0">
                          <a:solidFill>
                            <a:srgbClr val="0000FF"/>
                          </a:solidFill>
                          <a:effectLst/>
                        </a:rPr>
                        <a:t>TOTAL </a:t>
                      </a:r>
                      <a:endParaRPr lang="en-US" sz="1400" b="1" kern="1200" dirty="0">
                        <a:solidFill>
                          <a:srgbClr val="0000FF"/>
                        </a:solidFill>
                        <a:effectLst/>
                        <a:latin typeface="Century" panose="02040604050505020304" pitchFamily="18" charset="0"/>
                        <a:ea typeface="Times New Roman" panose="02020603050405020304" pitchFamily="18" charset="0"/>
                        <a:cs typeface="Calibri" panose="020F0502020204030204" pitchFamily="34" charset="0"/>
                      </a:endParaRPr>
                    </a:p>
                  </a:txBody>
                  <a:tcPr marL="9525" marR="9525" marT="9525" marB="0" anchor="ctr"/>
                </a:tc>
                <a:tc hMerge="1">
                  <a:txBody>
                    <a:bodyPr/>
                    <a:lstStyle/>
                    <a:p>
                      <a:endParaRPr lang="en-US"/>
                    </a:p>
                  </a:txBody>
                  <a:tcPr/>
                </a:tc>
                <a:tc>
                  <a:txBody>
                    <a:bodyPr/>
                    <a:lstStyle/>
                    <a:p>
                      <a:pPr algn="ctr" rtl="0" fontAlgn="ctr"/>
                      <a:r>
                        <a:rPr lang="en-US" sz="1600" b="1" i="0" u="none" strike="noStrike">
                          <a:solidFill>
                            <a:srgbClr val="000000"/>
                          </a:solidFill>
                          <a:effectLst/>
                          <a:latin typeface="Calibri" panose="020F0502020204030204" pitchFamily="34" charset="0"/>
                        </a:rPr>
                        <a:t>1664.87</a:t>
                      </a:r>
                    </a:p>
                  </a:txBody>
                  <a:tcPr marL="9525" marR="9525" marT="9525" marB="0" anchor="ctr"/>
                </a:tc>
                <a:tc>
                  <a:txBody>
                    <a:bodyPr/>
                    <a:lstStyle/>
                    <a:p>
                      <a:pPr algn="ctr" rtl="0" fontAlgn="ctr"/>
                      <a:r>
                        <a:rPr lang="en-US" sz="1600" b="1" i="0" u="none" strike="noStrike">
                          <a:solidFill>
                            <a:srgbClr val="000000"/>
                          </a:solidFill>
                          <a:effectLst/>
                          <a:latin typeface="Calibri" panose="020F0502020204030204" pitchFamily="34" charset="0"/>
                        </a:rPr>
                        <a:t>308.11</a:t>
                      </a:r>
                    </a:p>
                  </a:txBody>
                  <a:tcPr marL="9525" marR="9525" marT="9525" marB="0" anchor="ctr"/>
                </a:tc>
                <a:tc>
                  <a:txBody>
                    <a:bodyPr/>
                    <a:lstStyle/>
                    <a:p>
                      <a:pPr algn="ctr" rtl="0" fontAlgn="ctr"/>
                      <a:r>
                        <a:rPr lang="en-US" sz="1600" b="1" i="0" u="none" strike="noStrike">
                          <a:solidFill>
                            <a:srgbClr val="000000"/>
                          </a:solidFill>
                          <a:effectLst/>
                          <a:latin typeface="Calibri" panose="020F0502020204030204" pitchFamily="34" charset="0"/>
                        </a:rPr>
                        <a:t>1432.21</a:t>
                      </a:r>
                    </a:p>
                  </a:txBody>
                  <a:tcPr marL="9525" marR="9525" marT="9525" marB="0" anchor="ctr"/>
                </a:tc>
                <a:tc>
                  <a:txBody>
                    <a:bodyPr/>
                    <a:lstStyle/>
                    <a:p>
                      <a:pPr algn="ctr" rtl="0" fontAlgn="ctr"/>
                      <a:r>
                        <a:rPr lang="en-US" sz="1600" b="1" i="0" u="none" strike="noStrike">
                          <a:solidFill>
                            <a:srgbClr val="000000"/>
                          </a:solidFill>
                          <a:effectLst/>
                          <a:latin typeface="Calibri" panose="020F0502020204030204" pitchFamily="34" charset="0"/>
                        </a:rPr>
                        <a:t>1740.33</a:t>
                      </a:r>
                    </a:p>
                  </a:txBody>
                  <a:tcPr marL="9525" marR="9525" marT="9525" marB="0" anchor="ctr"/>
                </a:tc>
                <a:tc>
                  <a:txBody>
                    <a:bodyPr/>
                    <a:lstStyle/>
                    <a:p>
                      <a:pPr algn="ctr" rtl="0" fontAlgn="ctr"/>
                      <a:r>
                        <a:rPr lang="en-US" sz="1600" b="1" i="0" u="none" strike="noStrike">
                          <a:solidFill>
                            <a:srgbClr val="000000"/>
                          </a:solidFill>
                          <a:effectLst/>
                          <a:latin typeface="Calibri" panose="020F0502020204030204" pitchFamily="34" charset="0"/>
                        </a:rPr>
                        <a:t>1590.54</a:t>
                      </a:r>
                    </a:p>
                  </a:txBody>
                  <a:tcPr marL="9525" marR="9525" marT="9525" marB="0" anchor="ctr"/>
                </a:tc>
                <a:tc>
                  <a:txBody>
                    <a:bodyPr/>
                    <a:lstStyle/>
                    <a:p>
                      <a:pPr algn="ctr" rtl="0" fontAlgn="ctr"/>
                      <a:r>
                        <a:rPr lang="en-US" sz="1600" b="1" i="0" u="none" strike="noStrike" dirty="0">
                          <a:solidFill>
                            <a:srgbClr val="000000"/>
                          </a:solidFill>
                          <a:effectLst/>
                          <a:latin typeface="Calibri" panose="020F0502020204030204" pitchFamily="34" charset="0"/>
                        </a:rPr>
                        <a:t>96%</a:t>
                      </a:r>
                    </a:p>
                  </a:txBody>
                  <a:tcPr marL="9525" marR="9525" marT="9525" marB="0" anchor="ctr"/>
                </a:tc>
                <a:extLst>
                  <a:ext uri="{0D108BD9-81ED-4DB2-BD59-A6C34878D82A}">
                    <a16:rowId xmlns:a16="http://schemas.microsoft.com/office/drawing/2014/main" val="3074523085"/>
                  </a:ext>
                </a:extLst>
              </a:tr>
              <a:tr h="716195">
                <a:tc gridSpan="2">
                  <a:txBody>
                    <a:bodyPr/>
                    <a:lstStyle/>
                    <a:p>
                      <a:pPr algn="ctr" rtl="0" fontAlgn="ctr"/>
                      <a:r>
                        <a:rPr lang="en-US" sz="1400" b="1" kern="1200" dirty="0">
                          <a:solidFill>
                            <a:srgbClr val="0000FF"/>
                          </a:solidFill>
                          <a:effectLst/>
                        </a:rPr>
                        <a:t>Component </a:t>
                      </a:r>
                      <a:endParaRPr lang="en-US" sz="1400" b="1" kern="1200" dirty="0">
                        <a:solidFill>
                          <a:srgbClr val="0000FF"/>
                        </a:solidFill>
                        <a:effectLst/>
                        <a:latin typeface="Century" panose="02040604050505020304" pitchFamily="18" charset="0"/>
                        <a:ea typeface="Times New Roman" panose="02020603050405020304" pitchFamily="18" charset="0"/>
                        <a:cs typeface="Calibri" panose="020F0502020204030204" pitchFamily="34" charset="0"/>
                      </a:endParaRPr>
                    </a:p>
                  </a:txBody>
                  <a:tcPr marL="9525" marR="9525" marT="9525" marB="0" anchor="ctr"/>
                </a:tc>
                <a:tc hMerge="1">
                  <a:txBody>
                    <a:bodyPr/>
                    <a:lstStyle/>
                    <a:p>
                      <a:endParaRPr lang="en-US"/>
                    </a:p>
                  </a:txBody>
                  <a:tcPr/>
                </a:tc>
                <a:tc>
                  <a:txBody>
                    <a:bodyPr/>
                    <a:lstStyle/>
                    <a:p>
                      <a:pPr algn="ctr" rtl="0" fontAlgn="ctr"/>
                      <a:r>
                        <a:rPr lang="en-US" sz="1400" b="1" u="none" strike="noStrike" dirty="0">
                          <a:solidFill>
                            <a:srgbClr val="0000FF"/>
                          </a:solidFill>
                          <a:effectLst/>
                        </a:rPr>
                        <a:t>Allocation for 2018-19 </a:t>
                      </a:r>
                      <a:endParaRPr lang="en-US" sz="1400" b="1" i="0" u="none" strike="noStrike" dirty="0">
                        <a:solidFill>
                          <a:srgbClr val="0000FF"/>
                        </a:solidFill>
                        <a:effectLst/>
                        <a:latin typeface="Times New Roman" panose="02020603050405020304" pitchFamily="18" charset="0"/>
                      </a:endParaRPr>
                    </a:p>
                  </a:txBody>
                  <a:tcPr marL="9525" marR="9525" marT="9525" marB="0" anchor="ctr"/>
                </a:tc>
                <a:tc>
                  <a:txBody>
                    <a:bodyPr/>
                    <a:lstStyle/>
                    <a:p>
                      <a:pPr algn="ctr" rtl="0" fontAlgn="ctr"/>
                      <a:r>
                        <a:rPr lang="en-US" sz="1400" b="1" u="none" strike="noStrike" dirty="0">
                          <a:solidFill>
                            <a:srgbClr val="0000FF"/>
                          </a:solidFill>
                          <a:effectLst/>
                        </a:rPr>
                        <a:t>O/B </a:t>
                      </a:r>
                      <a:endParaRPr lang="en-US" sz="1400" b="1" i="0" u="none" strike="noStrike" dirty="0">
                        <a:solidFill>
                          <a:srgbClr val="0000FF"/>
                        </a:solidFill>
                        <a:effectLst/>
                        <a:latin typeface="Times New Roman" panose="02020603050405020304" pitchFamily="18" charset="0"/>
                      </a:endParaRPr>
                    </a:p>
                  </a:txBody>
                  <a:tcPr marL="9525" marR="9525" marT="9525" marB="0" anchor="ctr"/>
                </a:tc>
                <a:tc>
                  <a:txBody>
                    <a:bodyPr/>
                    <a:lstStyle/>
                    <a:p>
                      <a:pPr algn="ctr" rtl="0" fontAlgn="ctr"/>
                      <a:r>
                        <a:rPr lang="en-US" sz="1400" b="1" u="none" strike="noStrike" dirty="0">
                          <a:solidFill>
                            <a:srgbClr val="0000FF"/>
                          </a:solidFill>
                          <a:effectLst/>
                        </a:rPr>
                        <a:t>Lifting </a:t>
                      </a:r>
                      <a:endParaRPr lang="en-US" sz="1400" b="1" i="0" u="none" strike="noStrike" dirty="0">
                        <a:solidFill>
                          <a:srgbClr val="0000FF"/>
                        </a:solidFill>
                        <a:effectLst/>
                        <a:latin typeface="Times New Roman" panose="02020603050405020304" pitchFamily="18" charset="0"/>
                      </a:endParaRPr>
                    </a:p>
                  </a:txBody>
                  <a:tcPr marL="9525" marR="9525" marT="9525" marB="0" anchor="ctr"/>
                </a:tc>
                <a:tc>
                  <a:txBody>
                    <a:bodyPr/>
                    <a:lstStyle/>
                    <a:p>
                      <a:pPr algn="ctr" rtl="0" fontAlgn="ctr"/>
                      <a:r>
                        <a:rPr lang="en-US" sz="1400" b="1" u="none" strike="noStrike" dirty="0">
                          <a:solidFill>
                            <a:srgbClr val="0000FF"/>
                          </a:solidFill>
                          <a:effectLst/>
                        </a:rPr>
                        <a:t>Availability of food grains </a:t>
                      </a:r>
                      <a:endParaRPr lang="en-US" sz="1400" b="1" i="0" u="none" strike="noStrike" dirty="0">
                        <a:solidFill>
                          <a:srgbClr val="0000FF"/>
                        </a:solidFill>
                        <a:effectLst/>
                        <a:latin typeface="Times New Roman" panose="02020603050405020304" pitchFamily="18" charset="0"/>
                      </a:endParaRPr>
                    </a:p>
                  </a:txBody>
                  <a:tcPr marL="9525" marR="9525" marT="9525" marB="0" anchor="ctr"/>
                </a:tc>
                <a:tc>
                  <a:txBody>
                    <a:bodyPr/>
                    <a:lstStyle/>
                    <a:p>
                      <a:pPr algn="ctr" rtl="0" fontAlgn="ctr"/>
                      <a:r>
                        <a:rPr lang="en-US" sz="1400" b="1" u="none" strike="noStrike" dirty="0">
                          <a:solidFill>
                            <a:srgbClr val="0000FF"/>
                          </a:solidFill>
                          <a:effectLst/>
                        </a:rPr>
                        <a:t>Rice Consumed (In MTs)</a:t>
                      </a:r>
                      <a:endParaRPr lang="en-US" sz="1400" b="1" i="0" u="none" strike="noStrike" dirty="0">
                        <a:solidFill>
                          <a:srgbClr val="0000FF"/>
                        </a:solidFill>
                        <a:effectLst/>
                        <a:latin typeface="Times New Roman" panose="02020603050405020304" pitchFamily="18" charset="0"/>
                      </a:endParaRPr>
                    </a:p>
                  </a:txBody>
                  <a:tcPr marL="9525" marR="9525" marT="9525" marB="0" anchor="ctr"/>
                </a:tc>
                <a:tc>
                  <a:txBody>
                    <a:bodyPr/>
                    <a:lstStyle/>
                    <a:p>
                      <a:pPr algn="ctr" rtl="0" fontAlgn="ctr"/>
                      <a:r>
                        <a:rPr lang="en-US" sz="1000" b="1" u="none" strike="noStrike" dirty="0">
                          <a:solidFill>
                            <a:srgbClr val="0000FF"/>
                          </a:solidFill>
                          <a:effectLst/>
                        </a:rPr>
                        <a:t>% of Consumption</a:t>
                      </a:r>
                      <a:endParaRPr lang="en-US" sz="1000" b="1" i="0" u="none" strike="noStrike" dirty="0">
                        <a:solidFill>
                          <a:srgbClr val="0000FF"/>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290726629"/>
                  </a:ext>
                </a:extLst>
              </a:tr>
              <a:tr h="488870">
                <a:tc gridSpan="2">
                  <a:txBody>
                    <a:bodyPr/>
                    <a:lstStyle/>
                    <a:p>
                      <a:pPr algn="ctr" rtl="0" fontAlgn="ctr"/>
                      <a:r>
                        <a:rPr lang="en-US" sz="1400" b="1" kern="1200" dirty="0">
                          <a:solidFill>
                            <a:srgbClr val="0000FF"/>
                          </a:solidFill>
                          <a:effectLst/>
                        </a:rPr>
                        <a:t>Food grains/Rice (in MT) </a:t>
                      </a:r>
                      <a:endParaRPr lang="en-US" sz="1400" b="1" kern="1200" dirty="0">
                        <a:solidFill>
                          <a:srgbClr val="0000FF"/>
                        </a:solidFill>
                        <a:effectLst/>
                        <a:latin typeface="Century" panose="02040604050505020304" pitchFamily="18" charset="0"/>
                        <a:ea typeface="Times New Roman" panose="02020603050405020304" pitchFamily="18" charset="0"/>
                        <a:cs typeface="Calibri" panose="020F0502020204030204" pitchFamily="34" charset="0"/>
                      </a:endParaRPr>
                    </a:p>
                  </a:txBody>
                  <a:tcPr marL="9525" marR="9525" marT="9525" marB="0" anchor="ctr"/>
                </a:tc>
                <a:tc hMerge="1">
                  <a:txBody>
                    <a:bodyPr/>
                    <a:lstStyle/>
                    <a:p>
                      <a:endParaRPr lang="en-US"/>
                    </a:p>
                  </a:txBody>
                  <a:tcPr/>
                </a:tc>
                <a:tc>
                  <a:txBody>
                    <a:bodyPr/>
                    <a:lstStyle/>
                    <a:p>
                      <a:pPr algn="ctr" rtl="0" fontAlgn="ctr"/>
                      <a:r>
                        <a:rPr lang="en-US" sz="1600" b="1" i="0" u="none" strike="noStrike" dirty="0" smtClean="0">
                          <a:solidFill>
                            <a:srgbClr val="000000"/>
                          </a:solidFill>
                          <a:effectLst/>
                          <a:latin typeface="Calibri" panose="020F0502020204030204" pitchFamily="34" charset="0"/>
                        </a:rPr>
                        <a:t>296108.27</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b="1" i="0" u="none" strike="noStrike" dirty="0" smtClean="0">
                          <a:solidFill>
                            <a:srgbClr val="000000"/>
                          </a:solidFill>
                          <a:effectLst/>
                          <a:latin typeface="Calibri" panose="020F0502020204030204" pitchFamily="34" charset="0"/>
                        </a:rPr>
                        <a:t>23717.97</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b="1" i="0" u="none" strike="noStrike" dirty="0" smtClean="0">
                          <a:solidFill>
                            <a:srgbClr val="000000"/>
                          </a:solidFill>
                          <a:effectLst/>
                          <a:latin typeface="Calibri" panose="020F0502020204030204" pitchFamily="34" charset="0"/>
                        </a:rPr>
                        <a:t>199640.99</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b="1" i="0" u="none" strike="noStrike" dirty="0" smtClean="0">
                          <a:solidFill>
                            <a:srgbClr val="000000"/>
                          </a:solidFill>
                          <a:effectLst/>
                          <a:latin typeface="Calibri" panose="020F0502020204030204" pitchFamily="34" charset="0"/>
                        </a:rPr>
                        <a:t>223358.96</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b="1" i="0" u="none" strike="noStrike" dirty="0" smtClean="0">
                          <a:solidFill>
                            <a:srgbClr val="000000"/>
                          </a:solidFill>
                          <a:effectLst/>
                          <a:latin typeface="Calibri" panose="020F0502020204030204" pitchFamily="34" charset="0"/>
                        </a:rPr>
                        <a:t>213257.10</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600" b="1" i="0" u="none" strike="noStrike" dirty="0">
                          <a:solidFill>
                            <a:srgbClr val="000000"/>
                          </a:solidFill>
                          <a:effectLst/>
                          <a:latin typeface="Calibri" panose="020F0502020204030204" pitchFamily="34" charset="0"/>
                        </a:rPr>
                        <a:t>72%</a:t>
                      </a:r>
                    </a:p>
                  </a:txBody>
                  <a:tcPr marL="9525" marR="9525" marT="9525" marB="0" anchor="ctr"/>
                </a:tc>
                <a:extLst>
                  <a:ext uri="{0D108BD9-81ED-4DB2-BD59-A6C34878D82A}">
                    <a16:rowId xmlns:a16="http://schemas.microsoft.com/office/drawing/2014/main" val="3158299517"/>
                  </a:ext>
                </a:extLst>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636" y="675620"/>
            <a:ext cx="8915400" cy="5801588"/>
          </a:xfrm>
          <a:prstGeom prst="rect">
            <a:avLst/>
          </a:prstGeom>
          <a:noFill/>
        </p:spPr>
        <p:txBody>
          <a:bodyPr wrap="square" rtlCol="0">
            <a:spAutoFit/>
          </a:bodyPr>
          <a:lstStyle/>
          <a:p>
            <a:pPr marL="342900" indent="-342900" algn="just">
              <a:lnSpc>
                <a:spcPct val="150000"/>
              </a:lnSpc>
              <a:spcBef>
                <a:spcPts val="1200"/>
              </a:spcBef>
              <a:buFont typeface="Wingdings" pitchFamily="2" charset="2"/>
              <a:buChar char="v"/>
            </a:pPr>
            <a:r>
              <a:rPr lang="en-US" b="1" dirty="0" smtClean="0"/>
              <a:t>Plates and glasses:- </a:t>
            </a:r>
            <a:r>
              <a:rPr lang="en-US" dirty="0"/>
              <a:t>Arrangement to provide plates and glasses for taking MDM has been undertaken. State Fund of Rs. 93.66 crore has been released for purchase of Plates and glasses. Till date 10977780 units have been procured and distributed to the students. </a:t>
            </a:r>
            <a:r>
              <a:rPr lang="en-US" dirty="0" smtClean="0"/>
              <a:t> </a:t>
            </a:r>
          </a:p>
          <a:p>
            <a:pPr marL="342900" indent="-342900" algn="just">
              <a:lnSpc>
                <a:spcPct val="150000"/>
              </a:lnSpc>
              <a:spcBef>
                <a:spcPts val="1200"/>
              </a:spcBef>
              <a:buFont typeface="Wingdings" pitchFamily="2" charset="2"/>
              <a:buChar char="v"/>
            </a:pPr>
            <a:r>
              <a:rPr lang="en-US" b="1" dirty="0" smtClean="0"/>
              <a:t>Dining Halls:-</a:t>
            </a:r>
            <a:r>
              <a:rPr lang="en-US" dirty="0" smtClean="0"/>
              <a:t> 692 dining halls have been constructed from State Government fund in 2018-19. Further, Rs</a:t>
            </a:r>
            <a:r>
              <a:rPr lang="en-US" dirty="0"/>
              <a:t>. 199.98 crore has been allotted from State Exchequer for construction of 6171 number of dining halls throughout the </a:t>
            </a:r>
            <a:r>
              <a:rPr lang="en-US" dirty="0" smtClean="0"/>
              <a:t>State, construction of which is in progress.</a:t>
            </a:r>
          </a:p>
          <a:p>
            <a:pPr marL="342900" indent="-342900" algn="just">
              <a:lnSpc>
                <a:spcPct val="150000"/>
              </a:lnSpc>
              <a:spcBef>
                <a:spcPts val="1200"/>
              </a:spcBef>
              <a:buFont typeface="Wingdings" pitchFamily="2" charset="2"/>
              <a:buChar char="v"/>
            </a:pPr>
            <a:r>
              <a:rPr lang="en-US" dirty="0" smtClean="0"/>
              <a:t> </a:t>
            </a:r>
            <a:r>
              <a:rPr lang="en-US" b="1" dirty="0"/>
              <a:t>LPG :- </a:t>
            </a:r>
            <a:r>
              <a:rPr lang="en-US" dirty="0"/>
              <a:t>An amount of Rs. 10 crore has been sanctioned from the state exchequer in the year 2018-19 for installation of 21729 number of LPG connection. Further, Rs. 27.56 crore has been allotted for procurement and installation of LPG @ Rs. 12100/- for 2 sets each school. At present </a:t>
            </a:r>
            <a:r>
              <a:rPr lang="en-US" dirty="0" smtClean="0"/>
              <a:t>71433 </a:t>
            </a:r>
            <a:r>
              <a:rPr lang="en-US" dirty="0"/>
              <a:t>institutions are using LPG for cooking MDM.</a:t>
            </a:r>
            <a:r>
              <a:rPr lang="en-US" dirty="0">
                <a:latin typeface="Book Antiqua" pitchFamily="18" charset="0"/>
              </a:rPr>
              <a:t>	</a:t>
            </a:r>
            <a:endParaRPr lang="en-US" dirty="0" smtClean="0"/>
          </a:p>
        </p:txBody>
      </p:sp>
      <p:sp>
        <p:nvSpPr>
          <p:cNvPr id="7" name="Rectangle 9"/>
          <p:cNvSpPr>
            <a:spLocks noChangeArrowheads="1"/>
          </p:cNvSpPr>
          <p:nvPr/>
        </p:nvSpPr>
        <p:spPr bwMode="auto">
          <a:xfrm>
            <a:off x="0" y="76200"/>
            <a:ext cx="9144000" cy="523220"/>
          </a:xfrm>
          <a:prstGeom prst="rect">
            <a:avLst/>
          </a:prstGeom>
          <a:noFill/>
          <a:ln w="9525">
            <a:noFill/>
            <a:miter lim="800000"/>
            <a:headEnd/>
            <a:tailEnd/>
          </a:ln>
        </p:spPr>
        <p:txBody>
          <a:bodyPr wrap="square">
            <a:spAutoFit/>
          </a:bodyPr>
          <a:lstStyle/>
          <a:p>
            <a:pPr algn="ctr"/>
            <a:r>
              <a:rPr lang="en-US" sz="2800" b="1" dirty="0" smtClean="0">
                <a:solidFill>
                  <a:srgbClr val="0000FF"/>
                </a:solidFill>
                <a:latin typeface="Calisto MT" pitchFamily="18" charset="0"/>
                <a:ea typeface="+mj-ea"/>
                <a:cs typeface="+mj-cs"/>
              </a:rPr>
              <a:t>Initiatives taken during 2018-19</a:t>
            </a:r>
          </a:p>
        </p:txBody>
      </p:sp>
      <p:pic>
        <p:nvPicPr>
          <p:cNvPr id="8"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sp>
        <p:nvSpPr>
          <p:cNvPr id="2" name="TextBox 1"/>
          <p:cNvSpPr txBox="1"/>
          <p:nvPr/>
        </p:nvSpPr>
        <p:spPr>
          <a:xfrm>
            <a:off x="7886700" y="6324600"/>
            <a:ext cx="1143000" cy="369332"/>
          </a:xfrm>
          <a:prstGeom prst="rect">
            <a:avLst/>
          </a:prstGeom>
          <a:noFill/>
        </p:spPr>
        <p:txBody>
          <a:bodyPr wrap="square" rtlCol="0">
            <a:spAutoFit/>
          </a:bodyPr>
          <a:lstStyle/>
          <a:p>
            <a:r>
              <a:rPr lang="en-IN" b="1" dirty="0" smtClean="0"/>
              <a:t>Cont..</a:t>
            </a:r>
            <a:endParaRPr lang="en-IN" b="1" dirty="0"/>
          </a:p>
        </p:txBody>
      </p:sp>
    </p:spTree>
    <p:extLst>
      <p:ext uri="{BB962C8B-B14F-4D97-AF65-F5344CB8AC3E}">
        <p14:creationId xmlns:p14="http://schemas.microsoft.com/office/powerpoint/2010/main" val="23662127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1000" y="860822"/>
            <a:ext cx="8077200" cy="5801588"/>
          </a:xfrm>
          <a:prstGeom prst="rect">
            <a:avLst/>
          </a:prstGeom>
          <a:noFill/>
        </p:spPr>
        <p:txBody>
          <a:bodyPr wrap="square" rtlCol="0">
            <a:spAutoFit/>
          </a:bodyPr>
          <a:lstStyle/>
          <a:p>
            <a:pPr marL="342900" indent="-342900" algn="just">
              <a:lnSpc>
                <a:spcPct val="150000"/>
              </a:lnSpc>
              <a:spcBef>
                <a:spcPts val="1200"/>
              </a:spcBef>
              <a:buFont typeface="Wingdings" pitchFamily="2" charset="2"/>
              <a:buChar char="v"/>
            </a:pPr>
            <a:r>
              <a:rPr lang="en-US" b="1" dirty="0" smtClean="0">
                <a:latin typeface="Arial" panose="020B0604020202020204" pitchFamily="34" charset="0"/>
                <a:cs typeface="Arial" panose="020B0604020202020204" pitchFamily="34" charset="0"/>
              </a:rPr>
              <a:t>Kitchen Garden:- </a:t>
            </a:r>
            <a:r>
              <a:rPr lang="en-US" dirty="0"/>
              <a:t>In some of the school, students have been motivated to produce the vegetables by making use of available land in the school premises. This will not only make the school self-sustainable but would also inculcate the habit of self- reliance amongst the students. At present </a:t>
            </a:r>
            <a:r>
              <a:rPr lang="en-US" dirty="0" smtClean="0"/>
              <a:t>6407 </a:t>
            </a:r>
            <a:r>
              <a:rPr lang="en-US" dirty="0"/>
              <a:t>schools have developed kitchen garden. Food Processing &amp; Horticulture </a:t>
            </a:r>
            <a:r>
              <a:rPr lang="en-US" dirty="0" err="1"/>
              <a:t>Deptt</a:t>
            </a:r>
            <a:r>
              <a:rPr lang="en-US" dirty="0"/>
              <a:t>. has already released </a:t>
            </a:r>
            <a:r>
              <a:rPr lang="en-US" dirty="0" err="1"/>
              <a:t>Rs</a:t>
            </a:r>
            <a:r>
              <a:rPr lang="en-US" dirty="0"/>
              <a:t>. 1.95 crore to 390 number of schools of </a:t>
            </a:r>
            <a:r>
              <a:rPr lang="en-US" dirty="0" err="1" smtClean="0"/>
              <a:t>Coochbehar</a:t>
            </a:r>
            <a:r>
              <a:rPr lang="en-US" dirty="0"/>
              <a:t>, </a:t>
            </a:r>
            <a:r>
              <a:rPr lang="en-US" dirty="0" err="1"/>
              <a:t>Malda</a:t>
            </a:r>
            <a:r>
              <a:rPr lang="en-US" dirty="0"/>
              <a:t>, North 24 </a:t>
            </a:r>
            <a:r>
              <a:rPr lang="en-US" dirty="0" err="1"/>
              <a:t>Parganas</a:t>
            </a:r>
            <a:r>
              <a:rPr lang="en-US" dirty="0"/>
              <a:t>, </a:t>
            </a:r>
            <a:r>
              <a:rPr lang="en-US" dirty="0" err="1"/>
              <a:t>Paschim</a:t>
            </a:r>
            <a:r>
              <a:rPr lang="en-US" dirty="0"/>
              <a:t> </a:t>
            </a:r>
            <a:r>
              <a:rPr lang="en-US" dirty="0" err="1"/>
              <a:t>Mednipur</a:t>
            </a:r>
            <a:r>
              <a:rPr lang="en-US" dirty="0"/>
              <a:t>, </a:t>
            </a:r>
            <a:r>
              <a:rPr lang="en-US" dirty="0" err="1"/>
              <a:t>Jhargram</a:t>
            </a:r>
            <a:r>
              <a:rPr lang="en-US" dirty="0"/>
              <a:t> &amp; </a:t>
            </a:r>
            <a:r>
              <a:rPr lang="en-US" dirty="0" err="1"/>
              <a:t>Dakshin</a:t>
            </a:r>
            <a:r>
              <a:rPr lang="en-US" dirty="0"/>
              <a:t> </a:t>
            </a:r>
            <a:r>
              <a:rPr lang="en-US" dirty="0" err="1" smtClean="0"/>
              <a:t>Dinajpur</a:t>
            </a:r>
            <a:r>
              <a:rPr lang="en-US"/>
              <a:t> </a:t>
            </a:r>
            <a:r>
              <a:rPr lang="en-US" smtClean="0"/>
              <a:t>districts.</a:t>
            </a:r>
            <a:endParaRPr lang="en-US" dirty="0"/>
          </a:p>
          <a:p>
            <a:pPr marL="342900" indent="-342900" algn="just">
              <a:lnSpc>
                <a:spcPct val="150000"/>
              </a:lnSpc>
              <a:spcBef>
                <a:spcPts val="1200"/>
              </a:spcBef>
              <a:buFont typeface="Wingdings" pitchFamily="2" charset="2"/>
              <a:buChar char="v"/>
            </a:pPr>
            <a:r>
              <a:rPr lang="en-US" b="1" dirty="0" smtClean="0">
                <a:latin typeface="Arial" panose="020B0604020202020204" pitchFamily="34" charset="0"/>
                <a:cs typeface="Arial" panose="020B0604020202020204" pitchFamily="34" charset="0"/>
              </a:rPr>
              <a:t>Fire Extinguisher:- </a:t>
            </a:r>
            <a:r>
              <a:rPr lang="en-US" dirty="0" smtClean="0">
                <a:latin typeface="Arial" panose="020B0604020202020204" pitchFamily="34" charset="0"/>
                <a:cs typeface="Arial" panose="020B0604020202020204" pitchFamily="34" charset="0"/>
              </a:rPr>
              <a:t>Rs. 25.83 crore have been provided for installation of fire extinguishers to 57996 schools.</a:t>
            </a:r>
          </a:p>
          <a:p>
            <a:pPr marL="342900" indent="-342900" algn="just">
              <a:lnSpc>
                <a:spcPct val="150000"/>
              </a:lnSpc>
              <a:spcBef>
                <a:spcPts val="1200"/>
              </a:spcBef>
              <a:buFont typeface="Wingdings" pitchFamily="2" charset="2"/>
              <a:buChar char="v"/>
            </a:pPr>
            <a:r>
              <a:rPr lang="en-US" b="1" dirty="0"/>
              <a:t>Training of Cook cum Helpers</a:t>
            </a:r>
            <a:r>
              <a:rPr lang="en-US" dirty="0"/>
              <a:t> :- 39870 cook cum helpers have been trained so far. 163 Master Trainers have been trained by UNICEF. Under UTKARSH BANGLA </a:t>
            </a:r>
            <a:r>
              <a:rPr lang="en-US" dirty="0" smtClean="0"/>
              <a:t>19025 CCHs will </a:t>
            </a:r>
            <a:r>
              <a:rPr lang="en-US" dirty="0"/>
              <a:t>be trained </a:t>
            </a:r>
            <a:r>
              <a:rPr lang="en-US" dirty="0" smtClean="0"/>
              <a:t>in </a:t>
            </a:r>
            <a:r>
              <a:rPr lang="en-US" dirty="0"/>
              <a:t>2019-20. </a:t>
            </a:r>
            <a:endParaRPr lang="en-US" dirty="0" smtClean="0"/>
          </a:p>
        </p:txBody>
      </p:sp>
      <p:pic>
        <p:nvPicPr>
          <p:cNvPr id="8"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sp>
        <p:nvSpPr>
          <p:cNvPr id="5" name="Rectangle 9"/>
          <p:cNvSpPr>
            <a:spLocks noChangeArrowheads="1"/>
          </p:cNvSpPr>
          <p:nvPr/>
        </p:nvSpPr>
        <p:spPr bwMode="auto">
          <a:xfrm>
            <a:off x="0" y="76200"/>
            <a:ext cx="9144000" cy="523220"/>
          </a:xfrm>
          <a:prstGeom prst="rect">
            <a:avLst/>
          </a:prstGeom>
          <a:noFill/>
          <a:ln w="9525">
            <a:noFill/>
            <a:miter lim="800000"/>
            <a:headEnd/>
            <a:tailEnd/>
          </a:ln>
        </p:spPr>
        <p:txBody>
          <a:bodyPr wrap="square">
            <a:spAutoFit/>
          </a:bodyPr>
          <a:lstStyle/>
          <a:p>
            <a:pPr algn="ctr"/>
            <a:r>
              <a:rPr lang="en-US" sz="2800" b="1" dirty="0" smtClean="0">
                <a:solidFill>
                  <a:srgbClr val="0000FF"/>
                </a:solidFill>
                <a:latin typeface="Calisto MT" pitchFamily="18" charset="0"/>
                <a:ea typeface="+mj-ea"/>
                <a:cs typeface="+mj-cs"/>
              </a:rPr>
              <a:t>Initiatives taken during 2018-19</a:t>
            </a:r>
          </a:p>
        </p:txBody>
      </p:sp>
      <p:sp>
        <p:nvSpPr>
          <p:cNvPr id="6" name="TextBox 5"/>
          <p:cNvSpPr txBox="1"/>
          <p:nvPr/>
        </p:nvSpPr>
        <p:spPr>
          <a:xfrm>
            <a:off x="7886700" y="6324600"/>
            <a:ext cx="1143000" cy="369332"/>
          </a:xfrm>
          <a:prstGeom prst="rect">
            <a:avLst/>
          </a:prstGeom>
          <a:noFill/>
        </p:spPr>
        <p:txBody>
          <a:bodyPr wrap="square" rtlCol="0">
            <a:spAutoFit/>
          </a:bodyPr>
          <a:lstStyle/>
          <a:p>
            <a:r>
              <a:rPr lang="en-IN" b="1" dirty="0" smtClean="0"/>
              <a:t>Cont..</a:t>
            </a:r>
            <a:endParaRPr lang="en-IN" b="1" dirty="0"/>
          </a:p>
        </p:txBody>
      </p:sp>
    </p:spTree>
    <p:extLst>
      <p:ext uri="{BB962C8B-B14F-4D97-AF65-F5344CB8AC3E}">
        <p14:creationId xmlns:p14="http://schemas.microsoft.com/office/powerpoint/2010/main" val="16453824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3200" y="803274"/>
            <a:ext cx="8610600" cy="5693866"/>
          </a:xfrm>
          <a:prstGeom prst="rect">
            <a:avLst/>
          </a:prstGeom>
          <a:noFill/>
        </p:spPr>
        <p:txBody>
          <a:bodyPr wrap="square" rtlCol="0">
            <a:spAutoFit/>
          </a:bodyPr>
          <a:lstStyle/>
          <a:p>
            <a:pPr marL="342900" indent="-342900" algn="just">
              <a:lnSpc>
                <a:spcPct val="150000"/>
              </a:lnSpc>
              <a:spcBef>
                <a:spcPts val="1200"/>
              </a:spcBef>
              <a:buFont typeface="Wingdings" pitchFamily="2" charset="2"/>
              <a:buChar char="v"/>
            </a:pPr>
            <a:r>
              <a:rPr lang="en-US" dirty="0" smtClean="0"/>
              <a:t>Fund of Rupees 35.10 crore have been provided for purchase of apron / gloves / Head Gear for cook cum helpers.</a:t>
            </a:r>
          </a:p>
          <a:p>
            <a:pPr marL="342900" indent="-342900" algn="just">
              <a:lnSpc>
                <a:spcPct val="150000"/>
              </a:lnSpc>
              <a:spcBef>
                <a:spcPts val="1200"/>
              </a:spcBef>
              <a:buFont typeface="Wingdings" pitchFamily="2" charset="2"/>
              <a:buChar char="v"/>
            </a:pPr>
            <a:r>
              <a:rPr lang="en-US" dirty="0"/>
              <a:t> </a:t>
            </a:r>
            <a:r>
              <a:rPr lang="en-US" dirty="0" smtClean="0"/>
              <a:t>Fund of Rupees 17.55 crore have been provided for purchase of Rice containers at school level.</a:t>
            </a:r>
          </a:p>
          <a:p>
            <a:pPr marL="342900" indent="-342900" algn="just">
              <a:lnSpc>
                <a:spcPct val="150000"/>
              </a:lnSpc>
              <a:spcBef>
                <a:spcPts val="1200"/>
              </a:spcBef>
              <a:buFont typeface="Wingdings" pitchFamily="2" charset="2"/>
              <a:buChar char="v"/>
            </a:pPr>
            <a:r>
              <a:rPr lang="en-US" dirty="0" smtClean="0"/>
              <a:t>For cleaning and for sweeping toilets at schools Rupees 11.70 crore have been sanctioned.</a:t>
            </a:r>
          </a:p>
          <a:p>
            <a:pPr marL="342900" indent="-342900" algn="just">
              <a:lnSpc>
                <a:spcPct val="150000"/>
              </a:lnSpc>
              <a:spcBef>
                <a:spcPts val="1200"/>
              </a:spcBef>
              <a:buFont typeface="Wingdings" pitchFamily="2" charset="2"/>
              <a:buChar char="v"/>
            </a:pPr>
            <a:r>
              <a:rPr lang="en-US" dirty="0" smtClean="0"/>
              <a:t>Fund of Rupees 8.82 crore have been sanctioned for mobility support for DIs and SIs of schools.</a:t>
            </a:r>
          </a:p>
          <a:p>
            <a:pPr marL="342900" indent="-342900" algn="just">
              <a:lnSpc>
                <a:spcPct val="150000"/>
              </a:lnSpc>
              <a:spcBef>
                <a:spcPts val="1200"/>
              </a:spcBef>
              <a:buFont typeface="Wingdings" pitchFamily="2" charset="2"/>
              <a:buChar char="v"/>
            </a:pPr>
            <a:r>
              <a:rPr lang="en-US" b="1" dirty="0"/>
              <a:t>Engagement of Education Supervisor:-</a:t>
            </a:r>
            <a:r>
              <a:rPr lang="en-US" dirty="0"/>
              <a:t> State Government has sanctioned 731 Education Supervisors for each Educational Circle of West Bengal for better monitoring  and reporting  progress of Mid-Day Meal, SSA &amp; RMSA </a:t>
            </a:r>
            <a:r>
              <a:rPr lang="en-US" dirty="0" err="1"/>
              <a:t>programmes</a:t>
            </a:r>
            <a:r>
              <a:rPr lang="en-US" dirty="0" smtClean="0"/>
              <a:t>.</a:t>
            </a:r>
          </a:p>
        </p:txBody>
      </p:sp>
      <p:pic>
        <p:nvPicPr>
          <p:cNvPr id="6"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sp>
        <p:nvSpPr>
          <p:cNvPr id="5" name="Rectangle 9"/>
          <p:cNvSpPr>
            <a:spLocks noChangeArrowheads="1"/>
          </p:cNvSpPr>
          <p:nvPr/>
        </p:nvSpPr>
        <p:spPr bwMode="auto">
          <a:xfrm>
            <a:off x="0" y="76200"/>
            <a:ext cx="9144000" cy="523220"/>
          </a:xfrm>
          <a:prstGeom prst="rect">
            <a:avLst/>
          </a:prstGeom>
          <a:noFill/>
          <a:ln w="9525">
            <a:noFill/>
            <a:miter lim="800000"/>
            <a:headEnd/>
            <a:tailEnd/>
          </a:ln>
        </p:spPr>
        <p:txBody>
          <a:bodyPr wrap="square">
            <a:spAutoFit/>
          </a:bodyPr>
          <a:lstStyle/>
          <a:p>
            <a:pPr algn="ctr"/>
            <a:r>
              <a:rPr lang="en-US" sz="2800" b="1" dirty="0" smtClean="0">
                <a:solidFill>
                  <a:srgbClr val="0000FF"/>
                </a:solidFill>
                <a:latin typeface="Calisto MT" pitchFamily="18" charset="0"/>
                <a:ea typeface="+mj-ea"/>
                <a:cs typeface="+mj-cs"/>
              </a:rPr>
              <a:t>Initiatives taken during 2018-19</a:t>
            </a:r>
          </a:p>
        </p:txBody>
      </p:sp>
      <p:sp>
        <p:nvSpPr>
          <p:cNvPr id="8" name="TextBox 7"/>
          <p:cNvSpPr txBox="1"/>
          <p:nvPr/>
        </p:nvSpPr>
        <p:spPr>
          <a:xfrm>
            <a:off x="7886700" y="6324600"/>
            <a:ext cx="1143000" cy="369332"/>
          </a:xfrm>
          <a:prstGeom prst="rect">
            <a:avLst/>
          </a:prstGeom>
          <a:noFill/>
        </p:spPr>
        <p:txBody>
          <a:bodyPr wrap="square" rtlCol="0">
            <a:spAutoFit/>
          </a:bodyPr>
          <a:lstStyle/>
          <a:p>
            <a:r>
              <a:rPr lang="en-IN" b="1" dirty="0" smtClean="0"/>
              <a:t>Cont..</a:t>
            </a:r>
            <a:endParaRPr lang="en-IN" b="1" dirty="0"/>
          </a:p>
        </p:txBody>
      </p:sp>
    </p:spTree>
    <p:extLst>
      <p:ext uri="{BB962C8B-B14F-4D97-AF65-F5344CB8AC3E}">
        <p14:creationId xmlns:p14="http://schemas.microsoft.com/office/powerpoint/2010/main" val="212302070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7800" y="832572"/>
            <a:ext cx="8610600" cy="5124480"/>
          </a:xfrm>
          <a:prstGeom prst="rect">
            <a:avLst/>
          </a:prstGeom>
          <a:noFill/>
        </p:spPr>
        <p:txBody>
          <a:bodyPr wrap="square" rtlCol="0">
            <a:spAutoFit/>
          </a:bodyPr>
          <a:lstStyle/>
          <a:p>
            <a:pPr marL="342900" indent="-342900" algn="just">
              <a:lnSpc>
                <a:spcPct val="150000"/>
              </a:lnSpc>
              <a:spcBef>
                <a:spcPts val="1200"/>
              </a:spcBef>
              <a:buFont typeface="Wingdings" pitchFamily="2" charset="2"/>
              <a:buChar char="v"/>
            </a:pPr>
            <a:r>
              <a:rPr lang="en-US" b="1" dirty="0" smtClean="0"/>
              <a:t>Monitoring of MDM:- </a:t>
            </a:r>
            <a:r>
              <a:rPr lang="en-US" dirty="0" smtClean="0"/>
              <a:t>Committees have been created at State / District / Block / School Level. Officers of Jt. Secretary level &amp; above are visiting different districts along with District Authorities for monitoring. </a:t>
            </a:r>
          </a:p>
          <a:p>
            <a:pPr marL="342900" indent="-342900" algn="just">
              <a:lnSpc>
                <a:spcPct val="150000"/>
              </a:lnSpc>
              <a:spcBef>
                <a:spcPts val="1200"/>
              </a:spcBef>
              <a:buFont typeface="Wingdings" pitchFamily="2" charset="2"/>
              <a:buChar char="v"/>
            </a:pPr>
            <a:r>
              <a:rPr lang="en-US" b="1" dirty="0"/>
              <a:t>Self Declaration regarding Food Safety in Mid-day Meal: </a:t>
            </a:r>
            <a:r>
              <a:rPr lang="en-US" dirty="0"/>
              <a:t> Self declaration on Food Safety has been designed and circulated among the schools for sending report on quarterly basis. </a:t>
            </a:r>
            <a:r>
              <a:rPr lang="en-US" dirty="0">
                <a:latin typeface="Book Antiqua" pitchFamily="18" charset="0"/>
              </a:rPr>
              <a:t>	</a:t>
            </a:r>
          </a:p>
          <a:p>
            <a:pPr marL="342900" indent="-342900" algn="just">
              <a:lnSpc>
                <a:spcPct val="150000"/>
              </a:lnSpc>
              <a:spcBef>
                <a:spcPts val="1200"/>
              </a:spcBef>
              <a:buFont typeface="Wingdings" pitchFamily="2" charset="2"/>
              <a:buChar char="v"/>
            </a:pPr>
            <a:r>
              <a:rPr lang="en-US" b="1" dirty="0" smtClean="0"/>
              <a:t>MDM App: </a:t>
            </a:r>
            <a:r>
              <a:rPr lang="en-US" dirty="0" smtClean="0"/>
              <a:t>An application has been developed for inspection of MDM. It will be available to all inspecting Officials including Education Supervisors. </a:t>
            </a:r>
            <a:endParaRPr lang="en-US" b="1" dirty="0" smtClean="0"/>
          </a:p>
          <a:p>
            <a:pPr marL="342900" indent="-342900" algn="just">
              <a:lnSpc>
                <a:spcPct val="150000"/>
              </a:lnSpc>
              <a:spcBef>
                <a:spcPts val="1200"/>
              </a:spcBef>
              <a:buFont typeface="Wingdings" pitchFamily="2" charset="2"/>
              <a:buChar char="v"/>
            </a:pPr>
            <a:r>
              <a:rPr lang="en-US" b="1" dirty="0" smtClean="0"/>
              <a:t>Additional honorarium to cook-cum-helpers</a:t>
            </a:r>
            <a:r>
              <a:rPr lang="en-US" dirty="0" smtClean="0"/>
              <a:t>:-The State Government has allowed Rs. 500/- as additional honorarium per month per Cook cum helpers apart from state share since October, 2013.</a:t>
            </a:r>
            <a:endParaRPr lang="en-US" dirty="0" smtClean="0">
              <a:latin typeface="Book Antiqua" pitchFamily="18" charset="0"/>
            </a:endParaRPr>
          </a:p>
        </p:txBody>
      </p:sp>
      <p:pic>
        <p:nvPicPr>
          <p:cNvPr id="6"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sp>
        <p:nvSpPr>
          <p:cNvPr id="5" name="Rectangle 9"/>
          <p:cNvSpPr>
            <a:spLocks noChangeArrowheads="1"/>
          </p:cNvSpPr>
          <p:nvPr/>
        </p:nvSpPr>
        <p:spPr bwMode="auto">
          <a:xfrm>
            <a:off x="0" y="76200"/>
            <a:ext cx="9144000" cy="523220"/>
          </a:xfrm>
          <a:prstGeom prst="rect">
            <a:avLst/>
          </a:prstGeom>
          <a:noFill/>
          <a:ln w="9525">
            <a:noFill/>
            <a:miter lim="800000"/>
            <a:headEnd/>
            <a:tailEnd/>
          </a:ln>
        </p:spPr>
        <p:txBody>
          <a:bodyPr wrap="square">
            <a:spAutoFit/>
          </a:bodyPr>
          <a:lstStyle/>
          <a:p>
            <a:pPr algn="ctr"/>
            <a:r>
              <a:rPr lang="en-US" sz="2800" b="1" dirty="0" smtClean="0">
                <a:solidFill>
                  <a:srgbClr val="0000FF"/>
                </a:solidFill>
                <a:latin typeface="Calisto MT" pitchFamily="18" charset="0"/>
                <a:ea typeface="+mj-ea"/>
                <a:cs typeface="+mj-cs"/>
              </a:rPr>
              <a:t>Initiatives taken during 2018-19</a:t>
            </a:r>
          </a:p>
        </p:txBody>
      </p:sp>
    </p:spTree>
    <p:extLst>
      <p:ext uri="{BB962C8B-B14F-4D97-AF65-F5344CB8AC3E}">
        <p14:creationId xmlns:p14="http://schemas.microsoft.com/office/powerpoint/2010/main" val="222776186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832572"/>
          </a:xfrm>
        </p:spPr>
        <p:txBody>
          <a:bodyPr>
            <a:noAutofit/>
          </a:bodyPr>
          <a:lstStyle/>
          <a:p>
            <a:r>
              <a:rPr lang="en-US" sz="3600" b="1" dirty="0" smtClean="0"/>
              <a:t>Automated Monitoring System (AMS)</a:t>
            </a:r>
            <a:endParaRPr lang="en-IN" sz="3600" b="1" dirty="0"/>
          </a:p>
        </p:txBody>
      </p:sp>
      <p:pic>
        <p:nvPicPr>
          <p:cNvPr id="8" name="Picture 5" descr="C:\Documents and Settings\user\Desktop\LOGO\MDM_LOGO_JPEG.JPG"/>
          <p:cNvPicPr>
            <a:picLocks noChangeAspect="1" noChangeArrowheads="1"/>
          </p:cNvPicPr>
          <p:nvPr/>
        </p:nvPicPr>
        <p:blipFill>
          <a:blip r:embed="rId3" cstate="print"/>
          <a:srcRect l="27779" t="13121" r="27777" b="10283"/>
          <a:stretch>
            <a:fillRect/>
          </a:stretch>
        </p:blipFill>
        <p:spPr bwMode="auto">
          <a:xfrm>
            <a:off x="8458200" y="0"/>
            <a:ext cx="685800" cy="832572"/>
          </a:xfrm>
          <a:prstGeom prst="rect">
            <a:avLst/>
          </a:prstGeom>
          <a:noFill/>
          <a:ln w="9525">
            <a:noFill/>
            <a:miter lim="800000"/>
            <a:headEnd/>
            <a:tailEnd/>
          </a:ln>
        </p:spPr>
      </p:pic>
      <p:sp>
        <p:nvSpPr>
          <p:cNvPr id="4" name="Content Placeholder 6"/>
          <p:cNvSpPr>
            <a:spLocks noGrp="1"/>
          </p:cNvSpPr>
          <p:nvPr>
            <p:ph idx="1"/>
          </p:nvPr>
        </p:nvSpPr>
        <p:spPr>
          <a:xfrm>
            <a:off x="304800" y="3733800"/>
            <a:ext cx="8534399" cy="2579615"/>
          </a:xfrm>
        </p:spPr>
        <p:txBody>
          <a:bodyPr>
            <a:noAutofit/>
          </a:bodyPr>
          <a:lstStyle/>
          <a:p>
            <a:r>
              <a:rPr lang="en-US" sz="2000" dirty="0" smtClean="0">
                <a:latin typeface="Arial" panose="020B0604020202020204" pitchFamily="34" charset="0"/>
                <a:cs typeface="Arial" panose="020B0604020202020204" pitchFamily="34" charset="0"/>
              </a:rPr>
              <a:t>Started since </a:t>
            </a:r>
            <a:r>
              <a:rPr lang="en-US" sz="2000" dirty="0" smtClean="0">
                <a:solidFill>
                  <a:srgbClr val="002060"/>
                </a:solidFill>
                <a:latin typeface="Arial" panose="020B0604020202020204" pitchFamily="34" charset="0"/>
                <a:cs typeface="Arial" panose="020B0604020202020204" pitchFamily="34" charset="0"/>
              </a:rPr>
              <a:t>April, 2017.</a:t>
            </a:r>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Covering around </a:t>
            </a:r>
            <a:r>
              <a:rPr lang="en-US" sz="2000" dirty="0" smtClean="0">
                <a:solidFill>
                  <a:srgbClr val="002060"/>
                </a:solidFill>
                <a:latin typeface="Arial" panose="020B0604020202020204" pitchFamily="34" charset="0"/>
                <a:cs typeface="Arial" panose="020B0604020202020204" pitchFamily="34" charset="0"/>
              </a:rPr>
              <a:t>92%</a:t>
            </a:r>
            <a:r>
              <a:rPr lang="en-US"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schools. </a:t>
            </a:r>
          </a:p>
          <a:p>
            <a:r>
              <a:rPr lang="en-US" sz="2000" dirty="0" smtClean="0">
                <a:latin typeface="Arial" panose="020B0604020202020204" pitchFamily="34" charset="0"/>
                <a:cs typeface="Arial" panose="020B0604020202020204" pitchFamily="34" charset="0"/>
              </a:rPr>
              <a:t>SMS based  reporting platform. </a:t>
            </a:r>
          </a:p>
          <a:p>
            <a:r>
              <a:rPr lang="en-US" sz="2000" dirty="0">
                <a:latin typeface="Arial" panose="020B0604020202020204" pitchFamily="34" charset="0"/>
                <a:cs typeface="Arial" panose="020B0604020202020204" pitchFamily="34" charset="0"/>
              </a:rPr>
              <a:t>Schools not running MDM can be spotted </a:t>
            </a:r>
            <a:r>
              <a:rPr lang="en-IN" sz="2000" dirty="0" smtClean="0">
                <a:latin typeface="Arial" panose="020B0604020202020204" pitchFamily="34" charset="0"/>
                <a:cs typeface="Arial" panose="020B0604020202020204" pitchFamily="34" charset="0"/>
              </a:rPr>
              <a:t>instantly &amp; follow up action to be taken.</a:t>
            </a:r>
            <a:endParaRPr lang="en-IN" sz="2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All India Performance is among top five (</a:t>
            </a:r>
            <a:r>
              <a:rPr lang="en-US" sz="2000" dirty="0" smtClean="0">
                <a:solidFill>
                  <a:srgbClr val="002060"/>
                </a:solidFill>
                <a:latin typeface="Arial" panose="020B0604020202020204" pitchFamily="34" charset="0"/>
                <a:cs typeface="Arial" panose="020B0604020202020204" pitchFamily="34" charset="0"/>
              </a:rPr>
              <a:t>5</a:t>
            </a:r>
            <a:r>
              <a:rPr lang="en-US" sz="2000" dirty="0" smtClean="0">
                <a:latin typeface="Arial" panose="020B0604020202020204" pitchFamily="34" charset="0"/>
                <a:cs typeface="Arial" panose="020B0604020202020204" pitchFamily="34" charset="0"/>
              </a:rPr>
              <a:t>) States / UTs against all India average coverage.</a:t>
            </a:r>
          </a:p>
        </p:txBody>
      </p:sp>
      <p:graphicFrame>
        <p:nvGraphicFramePr>
          <p:cNvPr id="7" name="Chart 6"/>
          <p:cNvGraphicFramePr/>
          <p:nvPr>
            <p:extLst>
              <p:ext uri="{D42A27DB-BD31-4B8C-83A1-F6EECF244321}">
                <p14:modId xmlns:p14="http://schemas.microsoft.com/office/powerpoint/2010/main" val="2299423498"/>
              </p:ext>
            </p:extLst>
          </p:nvPr>
        </p:nvGraphicFramePr>
        <p:xfrm>
          <a:off x="1" y="990600"/>
          <a:ext cx="9144000" cy="2819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400004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8090</TotalTime>
  <Words>1480</Words>
  <Application>Microsoft Office PowerPoint</Application>
  <PresentationFormat>On-screen Show (4:3)</PresentationFormat>
  <Paragraphs>362</Paragraphs>
  <Slides>28</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Book Antiqua</vt:lpstr>
      <vt:lpstr>Calibri</vt:lpstr>
      <vt:lpstr>Calisto MT</vt:lpstr>
      <vt:lpstr>Century</vt:lpstr>
      <vt:lpstr>Comic Sans MS</vt:lpstr>
      <vt:lpstr>Times New Roman</vt:lpstr>
      <vt:lpstr>Wingdings</vt:lpstr>
      <vt:lpstr>Office Theme</vt:lpstr>
      <vt:lpstr> Mid Day Meal Programme</vt:lpstr>
      <vt:lpstr>PowerPoint Presentation</vt:lpstr>
      <vt:lpstr>INFRASTRUCTURE - DETAILS</vt:lpstr>
      <vt:lpstr>PowerPoint Presentation</vt:lpstr>
      <vt:lpstr>PowerPoint Presentation</vt:lpstr>
      <vt:lpstr>PowerPoint Presentation</vt:lpstr>
      <vt:lpstr>PowerPoint Presentation</vt:lpstr>
      <vt:lpstr>PowerPoint Presentation</vt:lpstr>
      <vt:lpstr>Automated Monitoring System (AMS)</vt:lpstr>
      <vt:lpstr>PowerPoint Presentation</vt:lpstr>
      <vt:lpstr>PROPOSED BUDGET FOR FLEXI FUND – 2019-20 </vt:lpstr>
      <vt:lpstr>PowerPoint Presentation</vt:lpstr>
      <vt:lpstr>PowerPoint Presentation</vt:lpstr>
      <vt:lpstr>PowerPoint Presentation</vt:lpstr>
      <vt:lpstr>MDM INSPECTION APP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 Day Meal Scheme</dc:title>
  <dc:creator>hp</dc:creator>
  <cp:lastModifiedBy>MDM-WB</cp:lastModifiedBy>
  <cp:revision>1232</cp:revision>
  <cp:lastPrinted>2019-04-29T08:20:31Z</cp:lastPrinted>
  <dcterms:created xsi:type="dcterms:W3CDTF">2008-03-19T23:08:45Z</dcterms:created>
  <dcterms:modified xsi:type="dcterms:W3CDTF">2019-05-27T09:25:11Z</dcterms:modified>
</cp:coreProperties>
</file>